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3" r:id="rId2"/>
  </p:sldMasterIdLst>
  <p:notesMasterIdLst>
    <p:notesMasterId r:id="rId11"/>
  </p:notesMasterIdLst>
  <p:handoutMasterIdLst>
    <p:handoutMasterId r:id="rId12"/>
  </p:handoutMasterIdLst>
  <p:sldIdLst>
    <p:sldId id="688" r:id="rId3"/>
    <p:sldId id="689" r:id="rId4"/>
    <p:sldId id="649" r:id="rId5"/>
    <p:sldId id="650" r:id="rId6"/>
    <p:sldId id="651" r:id="rId7"/>
    <p:sldId id="652" r:id="rId8"/>
    <p:sldId id="625" r:id="rId9"/>
    <p:sldId id="776" r:id="rId1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33"/>
    <a:srgbClr val="FFCCFF"/>
    <a:srgbClr val="CC00FF"/>
    <a:srgbClr val="FF0066"/>
    <a:srgbClr val="FFFF66"/>
    <a:srgbClr val="FFFF99"/>
    <a:srgbClr val="008000"/>
    <a:srgbClr val="66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81475" autoAdjust="0"/>
  </p:normalViewPr>
  <p:slideViewPr>
    <p:cSldViewPr>
      <p:cViewPr varScale="1">
        <p:scale>
          <a:sx n="71" d="100"/>
          <a:sy n="71" d="100"/>
        </p:scale>
        <p:origin x="2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820"/>
    </p:cViewPr>
  </p:sorterViewPr>
  <p:notesViewPr>
    <p:cSldViewPr>
      <p:cViewPr varScale="1">
        <p:scale>
          <a:sx n="74" d="100"/>
          <a:sy n="74" d="100"/>
        </p:scale>
        <p:origin x="-173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2021/4/24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 anchor="b"/>
          <a:lstStyle>
            <a:lvl1pPr algn="r">
              <a:defRPr sz="1200"/>
            </a:lvl1pPr>
          </a:lstStyle>
          <a:p>
            <a:fld id="{EB01F6AA-0F51-4F50-92A9-C8C6773722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708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2021/4/24</a:t>
            </a:r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0" rIns="91302" bIns="4565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0" rIns="91302" bIns="4565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302" tIns="45650" rIns="91302" bIns="45650" rtlCol="0" anchor="b"/>
          <a:lstStyle>
            <a:lvl1pPr algn="r">
              <a:defRPr sz="1200"/>
            </a:lvl1pPr>
          </a:lstStyle>
          <a:p>
            <a:fld id="{2584F398-C738-4ABC-B130-1F3039060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988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今年度の調査研究課題は「思考力」を高める問題解決的な学習指導の在り方。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副主題はアクティブ・ラーニングを取り入れた授業の提案です。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調査研究チーム指導主事　木戸美智子が発表いたします。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どうぞ、よろしくお願いします。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66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発表は、このプログラムで進めます。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始めに研究の趣旨です。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36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787">
              <a:defRPr/>
            </a:pPr>
            <a:r>
              <a:rPr lang="ja-JP" altLang="en-US" dirty="0"/>
              <a:t>ＡＬの視点である主体的･対話的で深い学び」とは、形式的に「対話型」を取り入れた授業や特定の「指導の型」を目指した技術の改善にとどまるものではありません。</a:t>
            </a:r>
            <a:endParaRPr lang="en-US" altLang="ja-JP" dirty="0"/>
          </a:p>
          <a:p>
            <a:pPr defTabSz="912787">
              <a:defRPr/>
            </a:pPr>
            <a:r>
              <a:rPr lang="ja-JP" altLang="en-US" dirty="0"/>
              <a:t>「主体的な学び」「対話的な学び」「深い学び」これら三つの点を満たし、子供たちの深い学びを引き出すことを意図するものです。</a:t>
            </a:r>
            <a:endParaRPr lang="en-US" altLang="ja-JP" dirty="0"/>
          </a:p>
          <a:p>
            <a:r>
              <a:rPr lang="ja-JP" altLang="en-US" dirty="0"/>
              <a:t>ですから、単元や題材を通して、子供たちの学習過程の中で実現されるよう、指導方法を工夫し、子供たちの思考を深める発言を促したり、気付いていない視点を提示したりするなど、学びに必要な指導の在り方を追究し、必要な学習環境を積極的に設定していくことが求められる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27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そうすることで、主体的・能動的な習得・活用・探究の学習を展開することができるようになると考えられる。</a:t>
            </a:r>
            <a:endParaRPr lang="en-US" altLang="ja-JP" dirty="0"/>
          </a:p>
          <a:p>
            <a:r>
              <a:rPr lang="ja-JP" altLang="en-US" dirty="0"/>
              <a:t>しかし、工夫や改善の意義について十分に理解されないと、表面的な活動に陥り、指導の型をなぞるだけで、深い学びにつながらない授業になってしまう恐れがある。</a:t>
            </a:r>
            <a:endParaRPr lang="en-US" altLang="ja-JP" dirty="0"/>
          </a:p>
          <a:p>
            <a:r>
              <a:rPr lang="ja-JP" altLang="en-US" dirty="0"/>
              <a:t>事実、本県には、アンケート結果から、すでにそのような傾向があることが明らかになっている。</a:t>
            </a:r>
            <a:endParaRPr lang="en-US" altLang="ja-JP" dirty="0"/>
          </a:p>
          <a:p>
            <a:r>
              <a:rPr lang="ja-JP" altLang="en-US" dirty="0"/>
              <a:t>それを解決するには、３つの視点のうち、特にイメージしづらいとされる</a:t>
            </a:r>
            <a:r>
              <a:rPr kumimoji="1" lang="ja-JP" altLang="en-US" dirty="0" smtClean="0"/>
              <a:t>「深い学び」の具現化をめざした研究を推進する必要があると考えました。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27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「深い学び」を実現させる鍵は、各教科の特質に応じて「見方・考え方」を育成することである。</a:t>
            </a:r>
            <a:endParaRPr kumimoji="1" lang="en-US" altLang="ja-JP" dirty="0" smtClean="0"/>
          </a:p>
          <a:p>
            <a:r>
              <a:rPr lang="ja-JP" altLang="en-US" dirty="0"/>
              <a:t>それにより、学習の内容と方法の両方を重視し、学習過程を質的に高めていくことになる。</a:t>
            </a:r>
            <a:endParaRPr lang="en-US" altLang="ja-JP" dirty="0"/>
          </a:p>
          <a:p>
            <a:pPr defTabSz="913120">
              <a:defRPr/>
            </a:pPr>
            <a:r>
              <a:rPr lang="ja-JP" altLang="en-US" dirty="0"/>
              <a:t>そこで今年度は、本県の喫緊の課題である、算数・数学科に焦点をあて、深い学びの具現化を図り、「思考力」を高めることを目指していく。</a:t>
            </a:r>
            <a:endParaRPr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07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「深い学び」が実現された子どもの姿は、このような姿である。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この姿を「思考力」が高まった姿ともとらえていきたいと思う。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 smtClean="0"/>
              <a:t>平成</a:t>
            </a:r>
            <a:r>
              <a:rPr kumimoji="1" lang="en-US" altLang="zh-TW" smtClean="0"/>
              <a:t>28</a:t>
            </a:r>
            <a:r>
              <a:rPr kumimoji="1" lang="zh-TW" altLang="en-US" smtClean="0"/>
              <a:t>年度　所員中間発表案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kumimoji="1" lang="en-US" altLang="ja-JP" smtClean="0"/>
              <a:t>2021/4/24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02F-AEA5-43EC-8386-C18EC9BEA5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2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190FE-25F2-4150-A83B-839E305F3A6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ヘッダー プレースホルダ 7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253497" cy="49657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r>
              <a:rPr kumimoji="1" lang="zh-CN" altLang="en-US" smtClean="0">
                <a:latin typeface="ＭＳ Ｐゴシック" pitchFamily="50" charset="-128"/>
                <a:ea typeface="ＭＳ Ｐゴシック" pitchFamily="50" charset="-128"/>
              </a:rPr>
              <a:t>郡山第一中学校 </a:t>
            </a:r>
            <a:r>
              <a:rPr kumimoji="1" lang="en-US" altLang="zh-CN" dirty="0" smtClean="0">
                <a:latin typeface="ＭＳ Ｐゴシック" pitchFamily="50" charset="-128"/>
                <a:ea typeface="ＭＳ Ｐゴシック" pitchFamily="50" charset="-128"/>
              </a:rPr>
              <a:t>【</a:t>
            </a:r>
            <a:r>
              <a:rPr kumimoji="1" lang="zh-CN" altLang="en-US" smtClean="0">
                <a:latin typeface="ＭＳ Ｐゴシック" pitchFamily="50" charset="-128"/>
                <a:ea typeface="ＭＳ Ｐゴシック" pitchFamily="50" charset="-128"/>
              </a:rPr>
              <a:t>一中勉強会</a:t>
            </a:r>
            <a:r>
              <a:rPr kumimoji="1" lang="en-US" altLang="zh-CN" dirty="0" smtClean="0">
                <a:latin typeface="ＭＳ Ｐゴシック" pitchFamily="50" charset="-128"/>
                <a:ea typeface="ＭＳ Ｐゴシック" pitchFamily="50" charset="-128"/>
              </a:rPr>
              <a:t>】 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2021/4/24</a:t>
            </a:r>
            <a:endParaRPr kumimoji="1" lang="ja-JP" altLang="en-US" dirty="0"/>
          </a:p>
        </p:txBody>
      </p:sp>
      <p:sp>
        <p:nvSpPr>
          <p:cNvPr id="7" name="ノー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そのために重要なことは、過去の調査研究の成果と課題をベースに、主体的・対話的で深い学び、というアクティブ・ラーニングの視点から、さらなる授業改善を推進していくことであると考える。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そこで、今年度から、この新たな主題のもと、研究を推進することとした。</a:t>
            </a:r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787">
              <a:defRPr/>
            </a:pPr>
            <a:r>
              <a:rPr kumimoji="1" lang="ja-JP" altLang="en-US" dirty="0" smtClean="0"/>
              <a:t>ＡＬという言葉は新しいものです。</a:t>
            </a:r>
            <a:endParaRPr kumimoji="1" lang="en-US" altLang="ja-JP" dirty="0" smtClean="0"/>
          </a:p>
          <a:p>
            <a:pPr defTabSz="912787">
              <a:defRPr/>
            </a:pPr>
            <a:r>
              <a:rPr kumimoji="1" lang="ja-JP" altLang="en-US" dirty="0" smtClean="0"/>
              <a:t>しかし、その意図するものを考えると、決して新しい概念ではないのです。</a:t>
            </a:r>
            <a:endParaRPr kumimoji="1" lang="en-US" altLang="ja-JP" dirty="0" smtClean="0"/>
          </a:p>
          <a:p>
            <a:pPr defTabSz="912787">
              <a:defRPr/>
            </a:pPr>
            <a:r>
              <a:rPr kumimoji="1" lang="ja-JP" altLang="en-US" dirty="0" smtClean="0"/>
              <a:t>子どもたちに「生きる力」をつけるために、まずは算数・数学を切り口に、ＡＬの視点からの授業改善を推進してまいります。</a:t>
            </a:r>
            <a:endParaRPr kumimoji="1" lang="en-US" altLang="ja-JP" dirty="0" smtClean="0"/>
          </a:p>
          <a:p>
            <a:pPr defTabSz="912787">
              <a:defRPr/>
            </a:pPr>
            <a:r>
              <a:rPr kumimoji="1" lang="ja-JP" altLang="en-US" dirty="0" smtClean="0"/>
              <a:t>ご清聴ありがとうございました。</a:t>
            </a:r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TW" altLang="en-US" smtClean="0">
                <a:solidFill>
                  <a:prstClr val="black"/>
                </a:solidFill>
              </a:rPr>
              <a:t>平成</a:t>
            </a:r>
            <a:r>
              <a:rPr lang="en-US" altLang="zh-TW" smtClean="0">
                <a:solidFill>
                  <a:prstClr val="black"/>
                </a:solidFill>
              </a:rPr>
              <a:t>28</a:t>
            </a:r>
            <a:r>
              <a:rPr lang="zh-TW" altLang="en-US" smtClean="0">
                <a:solidFill>
                  <a:prstClr val="black"/>
                </a:solidFill>
              </a:rPr>
              <a:t>年度　所員中間発表案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2021/4/24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C02F-AEA5-43EC-8386-C18EC9BEA5C9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1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23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50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7" indent="0">
              <a:buNone/>
              <a:defRPr sz="1800" b="1"/>
            </a:lvl3pPr>
            <a:lvl4pPr marL="1371100" indent="0">
              <a:buNone/>
              <a:defRPr sz="1600" b="1"/>
            </a:lvl4pPr>
            <a:lvl5pPr marL="1828133" indent="0">
              <a:buNone/>
              <a:defRPr sz="1600" b="1"/>
            </a:lvl5pPr>
            <a:lvl6pPr marL="2285165" indent="0">
              <a:buNone/>
              <a:defRPr sz="1600" b="1"/>
            </a:lvl6pPr>
            <a:lvl7pPr marL="2742199" indent="0">
              <a:buNone/>
              <a:defRPr sz="1600" b="1"/>
            </a:lvl7pPr>
            <a:lvl8pPr marL="3199233" indent="0">
              <a:buNone/>
              <a:defRPr sz="1600" b="1"/>
            </a:lvl8pPr>
            <a:lvl9pPr marL="365626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7" indent="0">
              <a:buNone/>
              <a:defRPr sz="1800" b="1"/>
            </a:lvl3pPr>
            <a:lvl4pPr marL="1371100" indent="0">
              <a:buNone/>
              <a:defRPr sz="1600" b="1"/>
            </a:lvl4pPr>
            <a:lvl5pPr marL="1828133" indent="0">
              <a:buNone/>
              <a:defRPr sz="1600" b="1"/>
            </a:lvl5pPr>
            <a:lvl6pPr marL="2285165" indent="0">
              <a:buNone/>
              <a:defRPr sz="1600" b="1"/>
            </a:lvl6pPr>
            <a:lvl7pPr marL="2742199" indent="0">
              <a:buNone/>
              <a:defRPr sz="1600" b="1"/>
            </a:lvl7pPr>
            <a:lvl8pPr marL="3199233" indent="0">
              <a:buNone/>
              <a:defRPr sz="1600" b="1"/>
            </a:lvl8pPr>
            <a:lvl9pPr marL="3656265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7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7" indent="0">
              <a:buNone/>
              <a:defRPr sz="1000"/>
            </a:lvl3pPr>
            <a:lvl4pPr marL="1371100" indent="0">
              <a:buNone/>
              <a:defRPr sz="900"/>
            </a:lvl4pPr>
            <a:lvl5pPr marL="1828133" indent="0">
              <a:buNone/>
              <a:defRPr sz="900"/>
            </a:lvl5pPr>
            <a:lvl6pPr marL="2285165" indent="0">
              <a:buNone/>
              <a:defRPr sz="900"/>
            </a:lvl6pPr>
            <a:lvl7pPr marL="2742199" indent="0">
              <a:buNone/>
              <a:defRPr sz="900"/>
            </a:lvl7pPr>
            <a:lvl8pPr marL="3199233" indent="0">
              <a:buNone/>
              <a:defRPr sz="900"/>
            </a:lvl8pPr>
            <a:lvl9pPr marL="365626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95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7" indent="0">
              <a:buNone/>
              <a:defRPr sz="2400"/>
            </a:lvl3pPr>
            <a:lvl4pPr marL="1371100" indent="0">
              <a:buNone/>
              <a:defRPr sz="2000"/>
            </a:lvl4pPr>
            <a:lvl5pPr marL="1828133" indent="0">
              <a:buNone/>
              <a:defRPr sz="2000"/>
            </a:lvl5pPr>
            <a:lvl6pPr marL="2285165" indent="0">
              <a:buNone/>
              <a:defRPr sz="2000"/>
            </a:lvl6pPr>
            <a:lvl7pPr marL="2742199" indent="0">
              <a:buNone/>
              <a:defRPr sz="2000"/>
            </a:lvl7pPr>
            <a:lvl8pPr marL="3199233" indent="0">
              <a:buNone/>
              <a:defRPr sz="2000"/>
            </a:lvl8pPr>
            <a:lvl9pPr marL="3656265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7" indent="0">
              <a:buNone/>
              <a:defRPr sz="1000"/>
            </a:lvl3pPr>
            <a:lvl4pPr marL="1371100" indent="0">
              <a:buNone/>
              <a:defRPr sz="900"/>
            </a:lvl4pPr>
            <a:lvl5pPr marL="1828133" indent="0">
              <a:buNone/>
              <a:defRPr sz="900"/>
            </a:lvl5pPr>
            <a:lvl6pPr marL="2285165" indent="0">
              <a:buNone/>
              <a:defRPr sz="900"/>
            </a:lvl6pPr>
            <a:lvl7pPr marL="2742199" indent="0">
              <a:buNone/>
              <a:defRPr sz="900"/>
            </a:lvl7pPr>
            <a:lvl8pPr marL="3199233" indent="0">
              <a:buNone/>
              <a:defRPr sz="900"/>
            </a:lvl8pPr>
            <a:lvl9pPr marL="365626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31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25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884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05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16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5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94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5D9E-E029-42AA-AE6A-10CC74561895}" type="datetimeFigureOut">
              <a:rPr kumimoji="1" lang="ja-JP" altLang="en-US" smtClean="0"/>
              <a:t>2021/4/23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5D27-624D-4A5A-9741-7C047E4957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9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07" tIns="45703" rIns="91407" bIns="4570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600205"/>
            <a:ext cx="8229600" cy="4525963"/>
          </a:xfrm>
          <a:prstGeom prst="rect">
            <a:avLst/>
          </a:prstGeom>
        </p:spPr>
        <p:txBody>
          <a:bodyPr vert="horz" lIns="91407" tIns="45703" rIns="91407" bIns="4570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1" y="6356356"/>
            <a:ext cx="2133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7"/>
            <a:fld id="{A90766B5-78E8-4B37-8633-4F10580CA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067"/>
              <a:t>2021/4/23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2" y="6356356"/>
            <a:ext cx="2895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7"/>
            <a:fld id="{964D6C26-5F2F-495E-A0EF-98492B1D149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06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8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06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5" indent="-342775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6" algn="l" defTabSz="91406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3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6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0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2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9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2" indent="-228517" algn="l" defTabSz="91406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7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3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9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3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5" algn="l" defTabSz="91406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1"/>
          <p:cNvSpPr txBox="1">
            <a:spLocks noChangeArrowheads="1"/>
          </p:cNvSpPr>
          <p:nvPr/>
        </p:nvSpPr>
        <p:spPr bwMode="auto">
          <a:xfrm>
            <a:off x="12814" y="3460633"/>
            <a:ext cx="9163824" cy="1446384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 lIns="91279" tIns="45638" rIns="91279" bIns="45638">
            <a:spAutoFit/>
          </a:bodyPr>
          <a:lstStyle/>
          <a:p>
            <a:pPr algn="ctr"/>
            <a:r>
              <a:rPr lang="ja-JP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ｺﾞｼｯｸE" pitchFamily="50" charset="-128"/>
                <a:ea typeface="HGSｺﾞｼｯｸE" pitchFamily="50" charset="-128"/>
              </a:rPr>
              <a:t>自分、そしてみんな　</a:t>
            </a:r>
            <a:endParaRPr lang="en-US" altLang="ja-JP" sz="4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  <a:p>
            <a:pPr algn="ctr"/>
            <a:r>
              <a:rPr lang="ja-JP" alt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ｺﾞｼｯｸE" pitchFamily="50" charset="-128"/>
                <a:ea typeface="HGSｺﾞｼｯｸE" pitchFamily="50" charset="-128"/>
              </a:rPr>
              <a:t>前進を続ける信夫二小</a:t>
            </a:r>
            <a:endParaRPr lang="en-US" altLang="ja-JP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18" name="サブタイトル 2"/>
          <p:cNvSpPr txBox="1">
            <a:spLocks/>
          </p:cNvSpPr>
          <p:nvPr/>
        </p:nvSpPr>
        <p:spPr bwMode="auto">
          <a:xfrm>
            <a:off x="-10837" y="2592288"/>
            <a:ext cx="7607173" cy="7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9" tIns="45638" rIns="91279" bIns="45638" anchor="ctr">
            <a:normAutofit fontScale="925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ysClr val="windowText" lastClr="0000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令和３年度　白河市立信夫第二小学校　学校経営テーマ</a:t>
            </a:r>
            <a:endParaRPr lang="ja-JP" altLang="en-US" sz="2400" dirty="0">
              <a:solidFill>
                <a:sysClr val="windowText" lastClr="00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9" name="タイトル 1"/>
          <p:cNvSpPr>
            <a:spLocks noGrp="1"/>
          </p:cNvSpPr>
          <p:nvPr>
            <p:ph type="ctrTitle"/>
          </p:nvPr>
        </p:nvSpPr>
        <p:spPr>
          <a:xfrm>
            <a:off x="10656" y="4907017"/>
            <a:ext cx="9144000" cy="784949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sz="2800" i="1" dirty="0" smtClean="0">
                <a:solidFill>
                  <a:srgbClr val="0099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r>
              <a:rPr lang="ja-JP" altLang="en-US" sz="2800" i="1" dirty="0" smtClean="0">
                <a:solidFill>
                  <a:srgbClr val="0099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咲き誇れ　信夫二プライド　</a:t>
            </a:r>
            <a:r>
              <a:rPr sz="2800" i="1" dirty="0" smtClean="0">
                <a:solidFill>
                  <a:srgbClr val="00990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</a:t>
            </a:r>
            <a:endParaRPr sz="2800" i="1" dirty="0">
              <a:solidFill>
                <a:srgbClr val="0099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279464" y="6279868"/>
            <a:ext cx="4864536" cy="4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4157" tIns="52079" rIns="104157" bIns="52079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ja-JP" altLang="en-US" sz="2000" b="1" dirty="0" smtClean="0">
                <a:latin typeface="+mn-ea"/>
                <a:ea typeface="ＤＨＰ平成明朝体W7" pitchFamily="2" charset="-128"/>
              </a:rPr>
              <a:t>白河市立信夫第二小学校長　木戸美智子　</a:t>
            </a:r>
            <a:endParaRPr lang="ja-JP" altLang="en-US" sz="2000" b="1" dirty="0">
              <a:latin typeface="+mn-ea"/>
              <a:ea typeface="ＤＨＰ平成明朝体W7" pitchFamily="2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0837" y="5599329"/>
            <a:ext cx="9413876" cy="216024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38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6" y="2564907"/>
            <a:ext cx="2880320" cy="41764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本日の話</a:t>
            </a:r>
            <a:endParaRPr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167279" y="2461319"/>
            <a:ext cx="6012964" cy="1224133"/>
            <a:chOff x="3167279" y="2486355"/>
            <a:chExt cx="6012964" cy="1224133"/>
          </a:xfrm>
        </p:grpSpPr>
        <p:sp>
          <p:nvSpPr>
            <p:cNvPr id="16" name="正方形/長方形 15"/>
            <p:cNvSpPr/>
            <p:nvPr/>
          </p:nvSpPr>
          <p:spPr>
            <a:xfrm>
              <a:off x="3299201" y="2811635"/>
              <a:ext cx="792088" cy="730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3167279" y="2486355"/>
              <a:ext cx="6012964" cy="122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ja-JP" altLang="en-US" sz="4400" dirty="0">
                  <a:solidFill>
                    <a:prstClr val="black"/>
                  </a:solidFill>
                  <a:latin typeface="ＭＳ Ｐゴシック"/>
                </a:rPr>
                <a:t> </a:t>
              </a:r>
              <a:r>
                <a:rPr lang="en-US" altLang="ja-JP" sz="4400" dirty="0" smtClean="0">
                  <a:solidFill>
                    <a:prstClr val="black"/>
                  </a:solidFill>
                  <a:latin typeface="ＭＳ Ｐゴシック"/>
                </a:rPr>
                <a:t>Ⅰ</a:t>
              </a:r>
              <a:r>
                <a:rPr lang="ja-JP" altLang="en-US" sz="44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+mn-ea"/>
                </a:rPr>
                <a:t>職員紹介</a:t>
              </a:r>
              <a:endParaRPr lang="en-US" altLang="ja-JP" sz="4000" dirty="0">
                <a:solidFill>
                  <a:prstClr val="black"/>
                </a:solidFill>
                <a:latin typeface="+mn-ea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131036" y="3519327"/>
            <a:ext cx="6012964" cy="1224133"/>
            <a:chOff x="3128946" y="2473333"/>
            <a:chExt cx="6012964" cy="1224133"/>
          </a:xfrm>
        </p:grpSpPr>
        <p:sp>
          <p:nvSpPr>
            <p:cNvPr id="27" name="正方形/長方形 26"/>
            <p:cNvSpPr/>
            <p:nvPr/>
          </p:nvSpPr>
          <p:spPr>
            <a:xfrm>
              <a:off x="3299201" y="2811635"/>
              <a:ext cx="792088" cy="730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128946" y="2473333"/>
              <a:ext cx="6012964" cy="122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ja-JP" altLang="en-US" sz="4400" dirty="0">
                  <a:solidFill>
                    <a:prstClr val="black"/>
                  </a:solidFill>
                  <a:latin typeface="ＭＳ Ｐゴシック"/>
                </a:rPr>
                <a:t> </a:t>
              </a:r>
              <a:r>
                <a:rPr lang="en-US" altLang="ja-JP" sz="4400" dirty="0">
                  <a:solidFill>
                    <a:prstClr val="black"/>
                  </a:solidFill>
                  <a:latin typeface="ＭＳ Ｐゴシック"/>
                </a:rPr>
                <a:t>Ⅱ</a:t>
              </a:r>
              <a:r>
                <a:rPr lang="ja-JP" altLang="en-US" sz="44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ＭＳ Ｐゴシック"/>
                </a:rPr>
                <a:t>学校経営運営ビジョン</a:t>
              </a:r>
              <a:endParaRPr lang="en-US" altLang="ja-JP" sz="4000" dirty="0">
                <a:solidFill>
                  <a:prstClr val="black"/>
                </a:solidFill>
                <a:latin typeface="ＭＳ Ｐゴシック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145203" y="4583632"/>
            <a:ext cx="6012964" cy="1224133"/>
            <a:chOff x="3140773" y="2461372"/>
            <a:chExt cx="6012964" cy="1224133"/>
          </a:xfrm>
        </p:grpSpPr>
        <p:sp>
          <p:nvSpPr>
            <p:cNvPr id="30" name="正方形/長方形 29"/>
            <p:cNvSpPr/>
            <p:nvPr/>
          </p:nvSpPr>
          <p:spPr>
            <a:xfrm>
              <a:off x="3299201" y="2811635"/>
              <a:ext cx="792088" cy="730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140773" y="2461372"/>
              <a:ext cx="6012964" cy="122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ja-JP" altLang="en-US" sz="4400" dirty="0">
                  <a:solidFill>
                    <a:prstClr val="black"/>
                  </a:solidFill>
                  <a:latin typeface="ＭＳ Ｐゴシック"/>
                </a:rPr>
                <a:t> </a:t>
              </a:r>
              <a:r>
                <a:rPr lang="en-US" altLang="ja-JP" sz="4400" dirty="0">
                  <a:solidFill>
                    <a:prstClr val="black"/>
                  </a:solidFill>
                  <a:latin typeface="ＭＳ Ｐゴシック"/>
                </a:rPr>
                <a:t>Ⅲ</a:t>
              </a:r>
              <a:r>
                <a:rPr lang="ja-JP" altLang="en-US" sz="44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ＭＳ Ｐゴシック"/>
                </a:rPr>
                <a:t>学校いじめ基本方針</a:t>
              </a:r>
              <a:endParaRPr lang="en-US" altLang="ja-JP" sz="4000" dirty="0">
                <a:solidFill>
                  <a:prstClr val="black"/>
                </a:solidFill>
                <a:latin typeface="ＭＳ Ｐゴシック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131036" y="5618186"/>
            <a:ext cx="6012964" cy="1224133"/>
            <a:chOff x="3131036" y="2449837"/>
            <a:chExt cx="6012964" cy="1224133"/>
          </a:xfrm>
        </p:grpSpPr>
        <p:sp>
          <p:nvSpPr>
            <p:cNvPr id="33" name="正方形/長方形 32"/>
            <p:cNvSpPr/>
            <p:nvPr/>
          </p:nvSpPr>
          <p:spPr>
            <a:xfrm>
              <a:off x="3299201" y="2811635"/>
              <a:ext cx="792088" cy="730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131036" y="2449837"/>
              <a:ext cx="6012964" cy="1224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ja-JP" altLang="en-US" sz="4400" dirty="0">
                  <a:solidFill>
                    <a:prstClr val="black"/>
                  </a:solidFill>
                  <a:latin typeface="ＭＳ Ｐゴシック"/>
                </a:rPr>
                <a:t> </a:t>
              </a:r>
              <a:r>
                <a:rPr lang="en-US" altLang="ja-JP" sz="4400" dirty="0">
                  <a:solidFill>
                    <a:prstClr val="black"/>
                  </a:solidFill>
                  <a:latin typeface="ＭＳ Ｐゴシック"/>
                </a:rPr>
                <a:t>Ⅳ</a:t>
              </a:r>
              <a:r>
                <a:rPr lang="ja-JP" altLang="en-US" sz="4400" dirty="0">
                  <a:solidFill>
                    <a:prstClr val="black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ja-JP" altLang="en-US" sz="4000" dirty="0" smtClean="0">
                  <a:solidFill>
                    <a:prstClr val="black"/>
                  </a:solidFill>
                  <a:latin typeface="ＭＳ Ｐゴシック"/>
                </a:rPr>
                <a:t>校長としての誓い</a:t>
              </a:r>
              <a:endParaRPr lang="en-US" altLang="ja-JP" sz="4000" dirty="0">
                <a:solidFill>
                  <a:prstClr val="black"/>
                </a:solidFill>
                <a:latin typeface="ＭＳ Ｐゴシック"/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913" y="-6561"/>
            <a:ext cx="776972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33894" y="3530973"/>
            <a:ext cx="8136904" cy="120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+mn-ea"/>
              </a:rPr>
              <a:t>すべては子どもたちの</a:t>
            </a:r>
            <a:endParaRPr lang="en-US" altLang="ja-JP" sz="4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  <a:latin typeface="+mn-ea"/>
              </a:rPr>
              <a:t>健全育成のために</a:t>
            </a:r>
            <a:endParaRPr lang="en-US" altLang="ja-JP" sz="4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04592" y="332656"/>
            <a:ext cx="9413876" cy="576064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r>
              <a:rPr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少数精鋭自慢のスタッフです！</a:t>
            </a:r>
            <a:endParaRPr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35268" y="1475824"/>
            <a:ext cx="290365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68151" y="2078214"/>
            <a:ext cx="3077269" cy="449414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進んで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17157" y="2730066"/>
            <a:ext cx="2615617" cy="449414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明るく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65586" y="908720"/>
            <a:ext cx="9080608" cy="5948603"/>
          </a:xfrm>
          <a:prstGeom prst="downArrow">
            <a:avLst>
              <a:gd name="adj1" fmla="val 56481"/>
              <a:gd name="adj2" fmla="val 24061"/>
            </a:avLst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839981" y="5001098"/>
            <a:ext cx="5524729" cy="1353307"/>
          </a:xfrm>
          <a:prstGeom prst="ellipse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rgbClr r="0" g="0" b="0"/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91423" tIns="45711" rIns="91423" bIns="45711"/>
          <a:lstStyle/>
          <a:p>
            <a:pPr algn="ctr"/>
            <a:r>
              <a:rPr lang="ja-JP" altLang="en-US" sz="4000" dirty="0" smtClean="0">
                <a:solidFill>
                  <a:prstClr val="black"/>
                </a:solidFill>
              </a:rPr>
              <a:t>チーム信夫二小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 rot="1941289">
            <a:off x="97208" y="2722482"/>
            <a:ext cx="1942136" cy="227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19686773">
            <a:off x="93262" y="2711645"/>
            <a:ext cx="1942136" cy="227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78629" y="2285012"/>
            <a:ext cx="17204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学校</a:t>
            </a:r>
            <a:endParaRPr kumimoji="1" lang="en-US" altLang="ja-JP" sz="4000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事故</a:t>
            </a:r>
            <a:endParaRPr kumimoji="1" lang="ja-JP" altLang="en-US" sz="40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 rot="1941289">
            <a:off x="7155192" y="2760909"/>
            <a:ext cx="1942136" cy="227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 rot="19686773">
            <a:off x="7151763" y="2748205"/>
            <a:ext cx="1942136" cy="227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885207" y="2285012"/>
            <a:ext cx="231122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307964" y="2320423"/>
            <a:ext cx="17204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個業</a:t>
            </a:r>
            <a:endParaRPr kumimoji="1" lang="en-US" altLang="ja-JP" sz="4000" dirty="0" smtClean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ばらばら</a:t>
            </a:r>
            <a:endParaRPr kumimoji="1" lang="ja-JP" altLang="en-US" sz="28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3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10" grpId="0" animBg="1"/>
      <p:bldP spid="11" grpId="0" animBg="1"/>
      <p:bldP spid="7" grpId="0" animBg="1"/>
      <p:bldP spid="17" grpId="0" animBg="1"/>
      <p:bldP spid="5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0" y="5130494"/>
            <a:ext cx="9144000" cy="17517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自分、そしてみんな　前進を続ける信夫二小</a:t>
            </a:r>
            <a:endParaRPr lang="en-US" altLang="ja-JP" sz="36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413" y="194188"/>
            <a:ext cx="9144000" cy="1374761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r>
              <a:rPr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経営運営ビジョンの重点　</a:t>
            </a:r>
            <a:endParaRPr lang="en-US" altLang="ja-JP" sz="3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保護者・地域の皆さんとともに・・・　要項ｐ２３</a:t>
            </a:r>
            <a:endParaRPr lang="ja-JP" altLang="en-US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" y="6105038"/>
            <a:ext cx="9143999" cy="646296"/>
          </a:xfrm>
          <a:prstGeom prst="rect">
            <a:avLst/>
          </a:prstGeom>
          <a:solidFill>
            <a:srgbClr val="002060"/>
          </a:solidFill>
        </p:spPr>
        <p:txBody>
          <a:bodyPr wrap="square" lIns="91407" tIns="45703" rIns="91407" bIns="45703">
            <a:spAutoFit/>
          </a:bodyPr>
          <a:lstStyle/>
          <a:p>
            <a:pPr algn="ctr"/>
            <a:r>
              <a:rPr lang="ja-JP" alt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～咲き誇れ　信夫二プライド～</a:t>
            </a:r>
            <a:endParaRPr lang="ja-JP" alt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0841" y="2149142"/>
            <a:ext cx="8645444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あいさつ・返事・きまりを守る・そろえる指導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65314" y="3083618"/>
            <a:ext cx="7136497" cy="449414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宿題と自主学習の確実な実施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67204" y="4035460"/>
            <a:ext cx="6009592" cy="449414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肥満傾向の改善指導の充実</a:t>
            </a:r>
            <a:endParaRPr kumimoji="1" lang="ja-JP" altLang="en-US" sz="36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154940" y="-158901"/>
            <a:ext cx="8757250" cy="5301208"/>
          </a:xfrm>
          <a:prstGeom prst="downArrow">
            <a:avLst>
              <a:gd name="adj1" fmla="val 56481"/>
              <a:gd name="adj2" fmla="val 26313"/>
            </a:avLst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spcCol="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08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404666"/>
            <a:ext cx="9144000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令和３年度　学校いじめ防止基本方針</a:t>
            </a:r>
            <a:endParaRPr lang="en-US" altLang="ja-JP" sz="36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要項</a:t>
            </a:r>
            <a:r>
              <a:rPr lang="ja-JP" altLang="en-US" sz="3600" dirty="0" err="1" smtClean="0">
                <a:solidFill>
                  <a:schemeClr val="bg1"/>
                </a:solidFill>
                <a:latin typeface="+mj-ea"/>
                <a:ea typeface="+mj-ea"/>
              </a:rPr>
              <a:t>ｐ</a:t>
            </a:r>
            <a:r>
              <a:rPr lang="en-US" altLang="ja-JP" sz="3600" dirty="0" smtClean="0">
                <a:solidFill>
                  <a:schemeClr val="bg1"/>
                </a:solidFill>
                <a:latin typeface="+mj-ea"/>
                <a:ea typeface="+mj-ea"/>
              </a:rPr>
              <a:t>24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～</a:t>
            </a:r>
            <a:r>
              <a:rPr lang="ja-JP" altLang="en-US" sz="3600" dirty="0" err="1" smtClean="0">
                <a:solidFill>
                  <a:schemeClr val="bg1"/>
                </a:solidFill>
                <a:latin typeface="+mj-ea"/>
                <a:ea typeface="+mj-ea"/>
              </a:rPr>
              <a:t>ｐ</a:t>
            </a:r>
            <a:r>
              <a:rPr lang="en-US" altLang="ja-JP" sz="3600" dirty="0" smtClean="0">
                <a:solidFill>
                  <a:schemeClr val="bg1"/>
                </a:solidFill>
                <a:latin typeface="+mj-ea"/>
                <a:ea typeface="+mj-ea"/>
              </a:rPr>
              <a:t>30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60981"/>
            <a:ext cx="1440154" cy="18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59532" y="3386439"/>
            <a:ext cx="6264696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3" rIns="91407" bIns="45703" rtlCol="0" anchor="ctr"/>
          <a:lstStyle/>
          <a:p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①未然防止</a:t>
            </a:r>
            <a:endParaRPr lang="en-US" altLang="ja-JP" sz="36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②早期発見・組織で対応</a:t>
            </a:r>
            <a:endParaRPr lang="en-US" altLang="ja-JP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③早期解決・事後も継続観察</a:t>
            </a:r>
            <a:endParaRPr lang="en-US" altLang="ja-JP" sz="36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1" y="5437337"/>
            <a:ext cx="9144000" cy="1323439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+mj-ea"/>
              </a:rPr>
              <a:t> </a:t>
            </a:r>
            <a:r>
              <a:rPr lang="ja-JP" altLang="en-US" sz="4000" dirty="0" smtClean="0">
                <a:latin typeface="+mj-ea"/>
              </a:rPr>
              <a:t>情報モラルを守ること！</a:t>
            </a:r>
            <a:endParaRPr lang="en-US" altLang="ja-JP" sz="4000" dirty="0" smtClean="0">
              <a:latin typeface="+mj-ea"/>
            </a:endParaRPr>
          </a:p>
          <a:p>
            <a:pPr algn="ctr"/>
            <a:r>
              <a:rPr lang="en-US" altLang="ja-JP" sz="4000" dirty="0" smtClean="0">
                <a:latin typeface="+mj-ea"/>
              </a:rPr>
              <a:t>SNS</a:t>
            </a:r>
            <a:r>
              <a:rPr lang="ja-JP" altLang="en-US" sz="4000" dirty="0" smtClean="0">
                <a:latin typeface="+mj-ea"/>
              </a:rPr>
              <a:t>（パソコン、スマホ、ゲーム）に注意！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67544" y="1823156"/>
            <a:ext cx="6048672" cy="14401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+mj-ea"/>
              </a:rPr>
              <a:t>いじめは許さない</a:t>
            </a:r>
            <a:endParaRPr lang="en-US" altLang="ja-JP" sz="40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24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43541" y="188642"/>
            <a:ext cx="9257987" cy="1152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虐待防止（認知者には通告義務あり）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80414"/>
            <a:ext cx="6351998" cy="5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323528" y="1268760"/>
            <a:ext cx="8640960" cy="1711303"/>
          </a:xfrm>
          <a:prstGeom prst="ellipse">
            <a:avLst/>
          </a:prstGeom>
          <a:sp3d z="-152400" prstMaterial="matte"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フリーフォーム 24"/>
          <p:cNvSpPr/>
          <p:nvPr/>
        </p:nvSpPr>
        <p:spPr>
          <a:xfrm>
            <a:off x="5045687" y="1504829"/>
            <a:ext cx="2550649" cy="1184390"/>
          </a:xfrm>
          <a:custGeom>
            <a:avLst/>
            <a:gdLst>
              <a:gd name="connsiteX0" fmla="*/ 0 w 1612478"/>
              <a:gd name="connsiteY0" fmla="*/ 806239 h 1612478"/>
              <a:gd name="connsiteX1" fmla="*/ 236143 w 1612478"/>
              <a:gd name="connsiteY1" fmla="*/ 236142 h 1612478"/>
              <a:gd name="connsiteX2" fmla="*/ 806241 w 1612478"/>
              <a:gd name="connsiteY2" fmla="*/ 1 h 1612478"/>
              <a:gd name="connsiteX3" fmla="*/ 1376338 w 1612478"/>
              <a:gd name="connsiteY3" fmla="*/ 236144 h 1612478"/>
              <a:gd name="connsiteX4" fmla="*/ 1612479 w 1612478"/>
              <a:gd name="connsiteY4" fmla="*/ 806242 h 1612478"/>
              <a:gd name="connsiteX5" fmla="*/ 1376337 w 1612478"/>
              <a:gd name="connsiteY5" fmla="*/ 1376339 h 1612478"/>
              <a:gd name="connsiteX6" fmla="*/ 806240 w 1612478"/>
              <a:gd name="connsiteY6" fmla="*/ 1612481 h 1612478"/>
              <a:gd name="connsiteX7" fmla="*/ 236143 w 1612478"/>
              <a:gd name="connsiteY7" fmla="*/ 1376339 h 1612478"/>
              <a:gd name="connsiteX8" fmla="*/ 2 w 1612478"/>
              <a:gd name="connsiteY8" fmla="*/ 806241 h 1612478"/>
              <a:gd name="connsiteX9" fmla="*/ 0 w 1612478"/>
              <a:gd name="connsiteY9" fmla="*/ 806239 h 16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478" h="1612478">
                <a:moveTo>
                  <a:pt x="0" y="806239"/>
                </a:moveTo>
                <a:cubicBezTo>
                  <a:pt x="0" y="592411"/>
                  <a:pt x="84943" y="387341"/>
                  <a:pt x="236143" y="236142"/>
                </a:cubicBezTo>
                <a:cubicBezTo>
                  <a:pt x="387342" y="84943"/>
                  <a:pt x="592413" y="1"/>
                  <a:pt x="806241" y="1"/>
                </a:cubicBezTo>
                <a:cubicBezTo>
                  <a:pt x="1020069" y="1"/>
                  <a:pt x="1225139" y="84944"/>
                  <a:pt x="1376338" y="236144"/>
                </a:cubicBezTo>
                <a:cubicBezTo>
                  <a:pt x="1527537" y="387343"/>
                  <a:pt x="1612479" y="592414"/>
                  <a:pt x="1612479" y="806242"/>
                </a:cubicBezTo>
                <a:cubicBezTo>
                  <a:pt x="1612479" y="1020070"/>
                  <a:pt x="1527536" y="1225140"/>
                  <a:pt x="1376337" y="1376339"/>
                </a:cubicBezTo>
                <a:cubicBezTo>
                  <a:pt x="1225138" y="1527538"/>
                  <a:pt x="1020068" y="1612481"/>
                  <a:pt x="806240" y="1612481"/>
                </a:cubicBezTo>
                <a:cubicBezTo>
                  <a:pt x="592412" y="1612481"/>
                  <a:pt x="387342" y="1527538"/>
                  <a:pt x="236143" y="1376339"/>
                </a:cubicBezTo>
                <a:cubicBezTo>
                  <a:pt x="84944" y="1225140"/>
                  <a:pt x="1" y="1020069"/>
                  <a:pt x="2" y="806241"/>
                </a:cubicBezTo>
                <a:lnTo>
                  <a:pt x="0" y="806239"/>
                </a:lnTo>
                <a:close/>
              </a:path>
            </a:pathLst>
          </a:custGeom>
          <a:solidFill>
            <a:srgbClr val="8BD0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7595341"/>
              <a:satOff val="-40088"/>
              <a:lumOff val="16080"/>
              <a:alphaOff val="0"/>
            </a:schemeClr>
          </a:fillRef>
          <a:effectRef idx="2">
            <a:schemeClr val="accent3">
              <a:hueOff val="17595341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922" tIns="253922" rIns="253922" bIns="2539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ja-JP" altLang="en-US" sz="5400" b="1" spc="50" dirty="0" smtClean="0">
                <a:ln w="317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消毒</a:t>
            </a:r>
            <a:endParaRPr lang="en-US" altLang="ja-JP" sz="5400" b="1" spc="50" dirty="0" smtClean="0">
              <a:ln w="3175" cmpd="sng">
                <a:noFill/>
                <a:prstDash val="solid"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1537425" y="1513013"/>
            <a:ext cx="2550660" cy="1222795"/>
          </a:xfrm>
          <a:custGeom>
            <a:avLst/>
            <a:gdLst>
              <a:gd name="connsiteX0" fmla="*/ 0 w 1612478"/>
              <a:gd name="connsiteY0" fmla="*/ 806239 h 1612478"/>
              <a:gd name="connsiteX1" fmla="*/ 236143 w 1612478"/>
              <a:gd name="connsiteY1" fmla="*/ 236142 h 1612478"/>
              <a:gd name="connsiteX2" fmla="*/ 806241 w 1612478"/>
              <a:gd name="connsiteY2" fmla="*/ 1 h 1612478"/>
              <a:gd name="connsiteX3" fmla="*/ 1376338 w 1612478"/>
              <a:gd name="connsiteY3" fmla="*/ 236144 h 1612478"/>
              <a:gd name="connsiteX4" fmla="*/ 1612479 w 1612478"/>
              <a:gd name="connsiteY4" fmla="*/ 806242 h 1612478"/>
              <a:gd name="connsiteX5" fmla="*/ 1376337 w 1612478"/>
              <a:gd name="connsiteY5" fmla="*/ 1376339 h 1612478"/>
              <a:gd name="connsiteX6" fmla="*/ 806240 w 1612478"/>
              <a:gd name="connsiteY6" fmla="*/ 1612481 h 1612478"/>
              <a:gd name="connsiteX7" fmla="*/ 236143 w 1612478"/>
              <a:gd name="connsiteY7" fmla="*/ 1376339 h 1612478"/>
              <a:gd name="connsiteX8" fmla="*/ 2 w 1612478"/>
              <a:gd name="connsiteY8" fmla="*/ 806241 h 1612478"/>
              <a:gd name="connsiteX9" fmla="*/ 0 w 1612478"/>
              <a:gd name="connsiteY9" fmla="*/ 806239 h 16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478" h="1612478">
                <a:moveTo>
                  <a:pt x="0" y="806239"/>
                </a:moveTo>
                <a:cubicBezTo>
                  <a:pt x="0" y="592411"/>
                  <a:pt x="84943" y="387341"/>
                  <a:pt x="236143" y="236142"/>
                </a:cubicBezTo>
                <a:cubicBezTo>
                  <a:pt x="387342" y="84943"/>
                  <a:pt x="592413" y="1"/>
                  <a:pt x="806241" y="1"/>
                </a:cubicBezTo>
                <a:cubicBezTo>
                  <a:pt x="1020069" y="1"/>
                  <a:pt x="1225139" y="84944"/>
                  <a:pt x="1376338" y="236144"/>
                </a:cubicBezTo>
                <a:cubicBezTo>
                  <a:pt x="1527537" y="387343"/>
                  <a:pt x="1612479" y="592414"/>
                  <a:pt x="1612479" y="806242"/>
                </a:cubicBezTo>
                <a:cubicBezTo>
                  <a:pt x="1612479" y="1020070"/>
                  <a:pt x="1527536" y="1225140"/>
                  <a:pt x="1376337" y="1376339"/>
                </a:cubicBezTo>
                <a:cubicBezTo>
                  <a:pt x="1225138" y="1527538"/>
                  <a:pt x="1020068" y="1612481"/>
                  <a:pt x="806240" y="1612481"/>
                </a:cubicBezTo>
                <a:cubicBezTo>
                  <a:pt x="592412" y="1612481"/>
                  <a:pt x="387342" y="1527538"/>
                  <a:pt x="236143" y="1376339"/>
                </a:cubicBezTo>
                <a:cubicBezTo>
                  <a:pt x="84944" y="1225140"/>
                  <a:pt x="1" y="1020069"/>
                  <a:pt x="2" y="806241"/>
                </a:cubicBezTo>
                <a:lnTo>
                  <a:pt x="0" y="806239"/>
                </a:lnTo>
                <a:close/>
              </a:path>
            </a:pathLst>
          </a:custGeom>
          <a:solidFill>
            <a:srgbClr val="FF999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797670"/>
              <a:satOff val="-20044"/>
              <a:lumOff val="8040"/>
              <a:alphaOff val="0"/>
            </a:schemeClr>
          </a:fillRef>
          <a:effectRef idx="2">
            <a:schemeClr val="accent3">
              <a:hueOff val="8797670"/>
              <a:satOff val="-20044"/>
              <a:lumOff val="80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922" tIns="253922" rIns="253922" bIns="2539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ja-JP" altLang="en-US" sz="5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ea"/>
              </a:rPr>
              <a:t>検温</a:t>
            </a:r>
            <a:endParaRPr lang="en-US" altLang="ja-JP" sz="5400" b="1" spc="50" dirty="0" smtClean="0">
              <a:ln w="12700" cmpd="sng">
                <a:noFill/>
                <a:prstDash val="solid"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endParaRPr kumimoji="1" lang="en-US" altLang="ja-JP" sz="1600" b="1" kern="1200" spc="50" baseline="0" dirty="0" smtClean="0">
              <a:ln w="12700" cmpd="sng">
                <a:noFill/>
                <a:prstDash val="solid"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1143"/>
            <a:ext cx="9252519" cy="84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コロナ対策は手を抜かず！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4063260" y="5345807"/>
            <a:ext cx="1124984" cy="515425"/>
          </a:xfrm>
          <a:prstGeom prst="down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フリーフォーム 21"/>
          <p:cNvSpPr/>
          <p:nvPr/>
        </p:nvSpPr>
        <p:spPr>
          <a:xfrm>
            <a:off x="822427" y="5882390"/>
            <a:ext cx="7776863" cy="835720"/>
          </a:xfrm>
          <a:custGeom>
            <a:avLst/>
            <a:gdLst>
              <a:gd name="connsiteX0" fmla="*/ 0 w 5400598"/>
              <a:gd name="connsiteY0" fmla="*/ 0 h 1074985"/>
              <a:gd name="connsiteX1" fmla="*/ 5400598 w 5400598"/>
              <a:gd name="connsiteY1" fmla="*/ 0 h 1074985"/>
              <a:gd name="connsiteX2" fmla="*/ 5400598 w 5400598"/>
              <a:gd name="connsiteY2" fmla="*/ 1074985 h 1074985"/>
              <a:gd name="connsiteX3" fmla="*/ 0 w 5400598"/>
              <a:gd name="connsiteY3" fmla="*/ 1074985 h 1074985"/>
              <a:gd name="connsiteX4" fmla="*/ 0 w 5400598"/>
              <a:gd name="connsiteY4" fmla="*/ 0 h 107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598" h="1074985">
                <a:moveTo>
                  <a:pt x="0" y="0"/>
                </a:moveTo>
                <a:lnTo>
                  <a:pt x="5400598" y="0"/>
                </a:lnTo>
                <a:lnTo>
                  <a:pt x="5400598" y="1074985"/>
                </a:lnTo>
                <a:lnTo>
                  <a:pt x="0" y="10749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ctr" anchorCtr="0"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800" dirty="0" smtClean="0">
                <a:solidFill>
                  <a:srgbClr val="C00000"/>
                </a:solidFill>
                <a:effectLst/>
                <a:ea typeface="ＤＨＰ特太ゴシック体" pitchFamily="2" charset="-128"/>
              </a:rPr>
              <a:t>大事な人を守りましょう</a:t>
            </a:r>
            <a:endParaRPr lang="en-US" altLang="ja-JP" sz="2800" dirty="0" smtClean="0">
              <a:solidFill>
                <a:srgbClr val="C00000"/>
              </a:solidFill>
              <a:effectLst/>
              <a:ea typeface="ＤＨＰ特太ゴシック体" pitchFamily="2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3275856" y="4018570"/>
            <a:ext cx="2640031" cy="1188482"/>
          </a:xfrm>
          <a:custGeom>
            <a:avLst/>
            <a:gdLst>
              <a:gd name="connsiteX0" fmla="*/ 0 w 1612478"/>
              <a:gd name="connsiteY0" fmla="*/ 806239 h 1612478"/>
              <a:gd name="connsiteX1" fmla="*/ 236143 w 1612478"/>
              <a:gd name="connsiteY1" fmla="*/ 236142 h 1612478"/>
              <a:gd name="connsiteX2" fmla="*/ 806241 w 1612478"/>
              <a:gd name="connsiteY2" fmla="*/ 1 h 1612478"/>
              <a:gd name="connsiteX3" fmla="*/ 1376338 w 1612478"/>
              <a:gd name="connsiteY3" fmla="*/ 236144 h 1612478"/>
              <a:gd name="connsiteX4" fmla="*/ 1612479 w 1612478"/>
              <a:gd name="connsiteY4" fmla="*/ 806242 h 1612478"/>
              <a:gd name="connsiteX5" fmla="*/ 1376337 w 1612478"/>
              <a:gd name="connsiteY5" fmla="*/ 1376339 h 1612478"/>
              <a:gd name="connsiteX6" fmla="*/ 806240 w 1612478"/>
              <a:gd name="connsiteY6" fmla="*/ 1612481 h 1612478"/>
              <a:gd name="connsiteX7" fmla="*/ 236143 w 1612478"/>
              <a:gd name="connsiteY7" fmla="*/ 1376339 h 1612478"/>
              <a:gd name="connsiteX8" fmla="*/ 2 w 1612478"/>
              <a:gd name="connsiteY8" fmla="*/ 806241 h 1612478"/>
              <a:gd name="connsiteX9" fmla="*/ 0 w 1612478"/>
              <a:gd name="connsiteY9" fmla="*/ 806239 h 16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478" h="1612478">
                <a:moveTo>
                  <a:pt x="0" y="806239"/>
                </a:moveTo>
                <a:cubicBezTo>
                  <a:pt x="0" y="592411"/>
                  <a:pt x="84943" y="387341"/>
                  <a:pt x="236143" y="236142"/>
                </a:cubicBezTo>
                <a:cubicBezTo>
                  <a:pt x="387342" y="84943"/>
                  <a:pt x="592413" y="1"/>
                  <a:pt x="806241" y="1"/>
                </a:cubicBezTo>
                <a:cubicBezTo>
                  <a:pt x="1020069" y="1"/>
                  <a:pt x="1225139" y="84944"/>
                  <a:pt x="1376338" y="236144"/>
                </a:cubicBezTo>
                <a:cubicBezTo>
                  <a:pt x="1527537" y="387343"/>
                  <a:pt x="1612479" y="592414"/>
                  <a:pt x="1612479" y="806242"/>
                </a:cubicBezTo>
                <a:cubicBezTo>
                  <a:pt x="1612479" y="1020070"/>
                  <a:pt x="1527536" y="1225140"/>
                  <a:pt x="1376337" y="1376339"/>
                </a:cubicBezTo>
                <a:cubicBezTo>
                  <a:pt x="1225138" y="1527538"/>
                  <a:pt x="1020068" y="1612481"/>
                  <a:pt x="806240" y="1612481"/>
                </a:cubicBezTo>
                <a:cubicBezTo>
                  <a:pt x="592412" y="1612481"/>
                  <a:pt x="387342" y="1527538"/>
                  <a:pt x="236143" y="1376339"/>
                </a:cubicBezTo>
                <a:cubicBezTo>
                  <a:pt x="84944" y="1225140"/>
                  <a:pt x="1" y="1020069"/>
                  <a:pt x="2" y="806241"/>
                </a:cubicBezTo>
                <a:lnTo>
                  <a:pt x="0" y="806239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922" tIns="253922" rIns="253922" bIns="2539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ja-JP" altLang="en-US" sz="28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三密を避ける</a:t>
            </a:r>
            <a:endParaRPr lang="en-US" altLang="ja-JP" sz="2800" b="1" dirty="0" smtClean="0">
              <a:ln w="3175"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3397785" y="2489356"/>
            <a:ext cx="2596395" cy="1182533"/>
          </a:xfrm>
          <a:custGeom>
            <a:avLst/>
            <a:gdLst>
              <a:gd name="connsiteX0" fmla="*/ 0 w 1612478"/>
              <a:gd name="connsiteY0" fmla="*/ 806239 h 1612478"/>
              <a:gd name="connsiteX1" fmla="*/ 236143 w 1612478"/>
              <a:gd name="connsiteY1" fmla="*/ 236142 h 1612478"/>
              <a:gd name="connsiteX2" fmla="*/ 806241 w 1612478"/>
              <a:gd name="connsiteY2" fmla="*/ 1 h 1612478"/>
              <a:gd name="connsiteX3" fmla="*/ 1376338 w 1612478"/>
              <a:gd name="connsiteY3" fmla="*/ 236144 h 1612478"/>
              <a:gd name="connsiteX4" fmla="*/ 1612479 w 1612478"/>
              <a:gd name="connsiteY4" fmla="*/ 806242 h 1612478"/>
              <a:gd name="connsiteX5" fmla="*/ 1376337 w 1612478"/>
              <a:gd name="connsiteY5" fmla="*/ 1376339 h 1612478"/>
              <a:gd name="connsiteX6" fmla="*/ 806240 w 1612478"/>
              <a:gd name="connsiteY6" fmla="*/ 1612481 h 1612478"/>
              <a:gd name="connsiteX7" fmla="*/ 236143 w 1612478"/>
              <a:gd name="connsiteY7" fmla="*/ 1376339 h 1612478"/>
              <a:gd name="connsiteX8" fmla="*/ 2 w 1612478"/>
              <a:gd name="connsiteY8" fmla="*/ 806241 h 1612478"/>
              <a:gd name="connsiteX9" fmla="*/ 0 w 1612478"/>
              <a:gd name="connsiteY9" fmla="*/ 806239 h 16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478" h="1612478">
                <a:moveTo>
                  <a:pt x="0" y="806239"/>
                </a:moveTo>
                <a:cubicBezTo>
                  <a:pt x="0" y="592411"/>
                  <a:pt x="84943" y="387341"/>
                  <a:pt x="236143" y="236142"/>
                </a:cubicBezTo>
                <a:cubicBezTo>
                  <a:pt x="387342" y="84943"/>
                  <a:pt x="592413" y="1"/>
                  <a:pt x="806241" y="1"/>
                </a:cubicBezTo>
                <a:cubicBezTo>
                  <a:pt x="1020069" y="1"/>
                  <a:pt x="1225139" y="84944"/>
                  <a:pt x="1376338" y="236144"/>
                </a:cubicBezTo>
                <a:cubicBezTo>
                  <a:pt x="1527537" y="387343"/>
                  <a:pt x="1612479" y="592414"/>
                  <a:pt x="1612479" y="806242"/>
                </a:cubicBezTo>
                <a:cubicBezTo>
                  <a:pt x="1612479" y="1020070"/>
                  <a:pt x="1527536" y="1225140"/>
                  <a:pt x="1376337" y="1376339"/>
                </a:cubicBezTo>
                <a:cubicBezTo>
                  <a:pt x="1225138" y="1527538"/>
                  <a:pt x="1020068" y="1612481"/>
                  <a:pt x="806240" y="1612481"/>
                </a:cubicBezTo>
                <a:cubicBezTo>
                  <a:pt x="592412" y="1612481"/>
                  <a:pt x="387342" y="1527538"/>
                  <a:pt x="236143" y="1376339"/>
                </a:cubicBezTo>
                <a:cubicBezTo>
                  <a:pt x="84944" y="1225140"/>
                  <a:pt x="1" y="1020069"/>
                  <a:pt x="2" y="806241"/>
                </a:cubicBezTo>
                <a:lnTo>
                  <a:pt x="0" y="806239"/>
                </a:lnTo>
                <a:close/>
              </a:path>
            </a:pathLst>
          </a:custGeom>
          <a:solidFill>
            <a:srgbClr val="CCFFCC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922" tIns="253922" rIns="253922" bIns="25392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ja-JP" altLang="en-US" sz="4400" b="1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マスク</a:t>
            </a:r>
            <a:endParaRPr lang="en-US" altLang="ja-JP" sz="4400" b="1" dirty="0" smtClean="0">
              <a:ln w="3175"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6" name="図形 25"/>
          <p:cNvSpPr/>
          <p:nvPr/>
        </p:nvSpPr>
        <p:spPr>
          <a:xfrm>
            <a:off x="77623" y="1061159"/>
            <a:ext cx="9036496" cy="4284648"/>
          </a:xfrm>
          <a:prstGeom prst="funnel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正方形/長方形 3"/>
          <p:cNvSpPr/>
          <p:nvPr/>
        </p:nvSpPr>
        <p:spPr>
          <a:xfrm>
            <a:off x="2151596" y="3429161"/>
            <a:ext cx="511852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ln w="12700" cmpd="sng">
                  <a:solidFill>
                    <a:srgbClr val="33CC33"/>
                  </a:solidFill>
                  <a:prstDash val="solid"/>
                </a:ln>
                <a:solidFill>
                  <a:srgbClr val="00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健康で安全な学校生活を！</a:t>
            </a:r>
            <a:endParaRPr lang="ja-JP" altLang="en-US" sz="3200" b="1" dirty="0">
              <a:ln w="12700" cmpd="sng">
                <a:solidFill>
                  <a:srgbClr val="33CC33"/>
                </a:solidFill>
                <a:prstDash val="solid"/>
              </a:ln>
              <a:solidFill>
                <a:srgbClr val="00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468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9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9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9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9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9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9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9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9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9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2" grpId="0"/>
      <p:bldP spid="37" grpId="0" animBg="1"/>
      <p:bldP spid="2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2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76470" y="-356612"/>
            <a:ext cx="4224424" cy="216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067"/>
            <a:r>
              <a:rPr lang="ja-JP" altLang="en-US" sz="6000" b="1" dirty="0" smtClean="0">
                <a:ln w="38100">
                  <a:noFill/>
                </a:ln>
                <a:solidFill>
                  <a:srgbClr val="9BBB59"/>
                </a:solidFill>
                <a:latin typeface="ＭＳ Ｐゴシック"/>
              </a:rPr>
              <a:t>校長の誓い</a:t>
            </a:r>
            <a:endParaRPr lang="en-US" altLang="ja-JP" sz="6000" b="1" dirty="0" smtClean="0">
              <a:ln w="38100">
                <a:noFill/>
              </a:ln>
              <a:solidFill>
                <a:srgbClr val="9BBB59"/>
              </a:solidFill>
              <a:latin typeface="ＭＳ Ｐゴシック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80557" y="1412776"/>
            <a:ext cx="8222925" cy="792088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170" tIns="0" rIns="126170" bIns="22079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子どもたちを守ります！</a:t>
            </a:r>
            <a:endParaRPr lang="ja-JP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横巻き 12"/>
          <p:cNvSpPr/>
          <p:nvPr/>
        </p:nvSpPr>
        <p:spPr>
          <a:xfrm>
            <a:off x="323528" y="5085184"/>
            <a:ext cx="8712968" cy="1223095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6170" tIns="0" rIns="126170" bIns="22079" anchor="ctr"/>
          <a:lstStyle/>
          <a:p>
            <a:pPr>
              <a:defRPr/>
            </a:pPr>
            <a:r>
              <a:rPr lang="ja-JP" altLang="en-US" sz="2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最後の１年が最高の１年になりますように。</a:t>
            </a:r>
            <a:endParaRPr lang="ja-JP" altLang="en-US" sz="36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-171858" y="2585865"/>
            <a:ext cx="9721080" cy="922412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170" tIns="0" rIns="126170" bIns="22079" anchor="ctr"/>
          <a:lstStyle/>
          <a:p>
            <a:pPr algn="ctr">
              <a:defRPr/>
            </a:pPr>
            <a:r>
              <a:rPr lang="ja-JP" alt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2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先生方を守ります！</a:t>
            </a:r>
            <a:endParaRPr lang="en-US" altLang="ja-JP" sz="4800" b="1" dirty="0" smtClean="0">
              <a:ln w="19050">
                <a:solidFill>
                  <a:schemeClr val="tx1"/>
                </a:solidFill>
              </a:ln>
              <a:solidFill>
                <a:schemeClr val="bg2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-171858" y="3940568"/>
            <a:ext cx="9527754" cy="787537"/>
          </a:xfrm>
          <a:prstGeom prst="round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170" tIns="0" rIns="126170" bIns="22079" anchor="ctr"/>
          <a:lstStyle/>
          <a:p>
            <a:pPr algn="ctr">
              <a:defRPr/>
            </a:pPr>
            <a:r>
              <a:rPr lang="ja-JP" altLang="en-US" sz="4800" b="1" dirty="0" smtClean="0">
                <a:ln w="22225">
                  <a:solidFill>
                    <a:srgbClr val="009900"/>
                  </a:solidFill>
                  <a:prstDash val="solid"/>
                </a:ln>
                <a:solidFill>
                  <a:srgbClr val="CCFF3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保護者の皆様、地域を守ります！</a:t>
            </a:r>
            <a:endParaRPr lang="en-US" altLang="ja-JP" sz="4800" b="1" dirty="0" smtClean="0">
              <a:ln w="22225">
                <a:solidFill>
                  <a:srgbClr val="009900"/>
                </a:solidFill>
                <a:prstDash val="solid"/>
              </a:ln>
              <a:solidFill>
                <a:srgbClr val="CCFF3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15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70557</TotalTime>
  <Words>968</Words>
  <Application>Microsoft Office PowerPoint</Application>
  <PresentationFormat>画面に合わせる (4:3)</PresentationFormat>
  <Paragraphs>97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2" baseType="lpstr">
      <vt:lpstr>ＤＦ特太ゴシック体</vt:lpstr>
      <vt:lpstr>ＤＨＰ特太ゴシック体</vt:lpstr>
      <vt:lpstr>ＤＨＰ平成明朝体W7</vt:lpstr>
      <vt:lpstr>HGPｺﾞｼｯｸE</vt:lpstr>
      <vt:lpstr>HGPｺﾞｼｯｸM</vt:lpstr>
      <vt:lpstr>HGP創英角ｺﾞｼｯｸUB</vt:lpstr>
      <vt:lpstr>HGSｺﾞｼｯｸE</vt:lpstr>
      <vt:lpstr>HG丸ｺﾞｼｯｸM-PRO</vt:lpstr>
      <vt:lpstr>ＭＳ Ｐゴシック</vt:lpstr>
      <vt:lpstr>新細明體</vt:lpstr>
      <vt:lpstr>Arial</vt:lpstr>
      <vt:lpstr>Calibri</vt:lpstr>
      <vt:lpstr>Office ​​テーマ</vt:lpstr>
      <vt:lpstr>1_Office ​​テーマ</vt:lpstr>
      <vt:lpstr>～　咲き誇れ　信夫二プライド　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コロナ対策は手を抜かず！</vt:lpstr>
      <vt:lpstr>PowerPoint プレゼンテーション</vt:lpstr>
    </vt:vector>
  </TitlesOfParts>
  <Company>福島県教育センター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授業力の向上に係る 校内研修の在り方</dc:title>
  <dc:creator>木戸 美智子</dc:creator>
  <cp:lastModifiedBy>User</cp:lastModifiedBy>
  <cp:revision>1387</cp:revision>
  <cp:lastPrinted>2021-04-23T07:23:08Z</cp:lastPrinted>
  <dcterms:created xsi:type="dcterms:W3CDTF">2014-07-16T02:19:21Z</dcterms:created>
  <dcterms:modified xsi:type="dcterms:W3CDTF">2021-04-23T07:24:02Z</dcterms:modified>
</cp:coreProperties>
</file>