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89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75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67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7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1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59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49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5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6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332E-6CB9-4A99-855D-C873004E7434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681A-351C-47D4-AF67-DD6E84DE8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5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small-tomato-vegetable-0002547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family-002549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family-002549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AAD5A-F57E-4D16-B0D8-2584B9635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67" y="1122363"/>
            <a:ext cx="7991606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ミニトマトで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遺伝</a:t>
            </a:r>
            <a:r>
              <a:rPr kumimoji="1" lang="ja-JP" altLang="en-US" sz="3600" dirty="0"/>
              <a:t>（いでん）</a:t>
            </a:r>
            <a:r>
              <a:rPr kumimoji="1" lang="ja-JP" altLang="en-US" dirty="0"/>
              <a:t>のきまりを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ja-JP" altLang="en-US" dirty="0"/>
              <a:t>見</a:t>
            </a:r>
            <a:r>
              <a:rPr kumimoji="1" lang="ja-JP" altLang="en-US" dirty="0"/>
              <a:t>つけよう！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1AC351-3FA9-4ED5-B51F-2FE26C810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0448"/>
            <a:ext cx="6858000" cy="869754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～岩手大学特別研究員になろう～</a:t>
            </a:r>
          </a:p>
        </p:txBody>
      </p:sp>
    </p:spTree>
    <p:extLst>
      <p:ext uri="{BB962C8B-B14F-4D97-AF65-F5344CB8AC3E}">
        <p14:creationId xmlns:p14="http://schemas.microsoft.com/office/powerpoint/2010/main" val="34994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912DE-FA55-41E8-A03C-9203E3D9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4200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②観察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　・葉の形と色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　・実の色</a:t>
            </a:r>
          </a:p>
        </p:txBody>
      </p:sp>
      <p:grpSp>
        <p:nvGrpSpPr>
          <p:cNvPr id="3" name="Group 4949">
            <a:extLst>
              <a:ext uri="{FF2B5EF4-FFF2-40B4-BE49-F238E27FC236}">
                <a16:creationId xmlns:a16="http://schemas.microsoft.com/office/drawing/2014/main" id="{093A5231-3315-41D7-BCD2-618DF46CD1D1}"/>
              </a:ext>
            </a:extLst>
          </p:cNvPr>
          <p:cNvGrpSpPr/>
          <p:nvPr/>
        </p:nvGrpSpPr>
        <p:grpSpPr>
          <a:xfrm>
            <a:off x="989965" y="3045191"/>
            <a:ext cx="7164070" cy="2875549"/>
            <a:chOff x="0" y="0"/>
            <a:chExt cx="4315968" cy="1419894"/>
          </a:xfrm>
        </p:grpSpPr>
        <p:pic>
          <p:nvPicPr>
            <p:cNvPr id="4" name="Picture 592">
              <a:extLst>
                <a:ext uri="{FF2B5EF4-FFF2-40B4-BE49-F238E27FC236}">
                  <a16:creationId xmlns:a16="http://schemas.microsoft.com/office/drawing/2014/main" id="{FF4E8292-D1B6-4075-B6ED-C4C622CA016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61"/>
              <a:ext cx="1851787" cy="1130630"/>
            </a:xfrm>
            <a:prstGeom prst="rect">
              <a:avLst/>
            </a:prstGeom>
          </p:spPr>
        </p:pic>
        <p:pic>
          <p:nvPicPr>
            <p:cNvPr id="5" name="Picture 594">
              <a:extLst>
                <a:ext uri="{FF2B5EF4-FFF2-40B4-BE49-F238E27FC236}">
                  <a16:creationId xmlns:a16="http://schemas.microsoft.com/office/drawing/2014/main" id="{719A1D8C-76F8-48FE-B89E-EFA7FF041BD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192" y="1188682"/>
              <a:ext cx="1781556" cy="228600"/>
            </a:xfrm>
            <a:prstGeom prst="rect">
              <a:avLst/>
            </a:prstGeom>
          </p:spPr>
        </p:pic>
        <p:sp>
          <p:nvSpPr>
            <p:cNvPr id="6" name="Rectangle 595">
              <a:extLst>
                <a:ext uri="{FF2B5EF4-FFF2-40B4-BE49-F238E27FC236}">
                  <a16:creationId xmlns:a16="http://schemas.microsoft.com/office/drawing/2014/main" id="{74D2AFFF-8219-4217-9D0A-C1C122E6A362}"/>
                </a:ext>
              </a:extLst>
            </p:cNvPr>
            <p:cNvSpPr/>
            <p:nvPr/>
          </p:nvSpPr>
          <p:spPr>
            <a:xfrm>
              <a:off x="483362" y="1233418"/>
              <a:ext cx="186477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kern="100"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Calibri" panose="020F0502020204030204" pitchFamily="34" charset="0"/>
                  <a:cs typeface="HGS創英角ﾎﾟｯﾌﾟ体" panose="040B0A00000000000000" pitchFamily="50" charset="-128"/>
                </a:rPr>
                <a:t>↑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596">
              <a:extLst>
                <a:ext uri="{FF2B5EF4-FFF2-40B4-BE49-F238E27FC236}">
                  <a16:creationId xmlns:a16="http://schemas.microsoft.com/office/drawing/2014/main" id="{328FAE5B-9132-4C5C-816C-66BDB27A5637}"/>
                </a:ext>
              </a:extLst>
            </p:cNvPr>
            <p:cNvSpPr/>
            <p:nvPr/>
          </p:nvSpPr>
          <p:spPr>
            <a:xfrm>
              <a:off x="623951" y="1233418"/>
              <a:ext cx="930332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皮をむく前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597">
              <a:extLst>
                <a:ext uri="{FF2B5EF4-FFF2-40B4-BE49-F238E27FC236}">
                  <a16:creationId xmlns:a16="http://schemas.microsoft.com/office/drawing/2014/main" id="{AD1628A1-E806-4C3C-9E2A-7DCA55207FF2}"/>
                </a:ext>
              </a:extLst>
            </p:cNvPr>
            <p:cNvSpPr/>
            <p:nvPr/>
          </p:nvSpPr>
          <p:spPr>
            <a:xfrm>
              <a:off x="1321943" y="1233418"/>
              <a:ext cx="61910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599">
              <a:extLst>
                <a:ext uri="{FF2B5EF4-FFF2-40B4-BE49-F238E27FC236}">
                  <a16:creationId xmlns:a16="http://schemas.microsoft.com/office/drawing/2014/main" id="{E2EB2D09-529F-44C2-82EA-8EDF1BE7E86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32939" y="0"/>
              <a:ext cx="1877949" cy="1111720"/>
            </a:xfrm>
            <a:prstGeom prst="rect">
              <a:avLst/>
            </a:prstGeom>
          </p:spPr>
        </p:pic>
        <p:pic>
          <p:nvPicPr>
            <p:cNvPr id="10" name="Picture 601">
              <a:extLst>
                <a:ext uri="{FF2B5EF4-FFF2-40B4-BE49-F238E27FC236}">
                  <a16:creationId xmlns:a16="http://schemas.microsoft.com/office/drawing/2014/main" id="{444D3355-1C9D-47DD-847C-B45AFE5D454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442972" y="1167346"/>
              <a:ext cx="1872996" cy="227076"/>
            </a:xfrm>
            <a:prstGeom prst="rect">
              <a:avLst/>
            </a:prstGeom>
          </p:spPr>
        </p:pic>
        <p:sp>
          <p:nvSpPr>
            <p:cNvPr id="11" name="Rectangle 602">
              <a:extLst>
                <a:ext uri="{FF2B5EF4-FFF2-40B4-BE49-F238E27FC236}">
                  <a16:creationId xmlns:a16="http://schemas.microsoft.com/office/drawing/2014/main" id="{23BA4718-6AEC-4E6D-B310-67B6F378C6C3}"/>
                </a:ext>
              </a:extLst>
            </p:cNvPr>
            <p:cNvSpPr/>
            <p:nvPr/>
          </p:nvSpPr>
          <p:spPr>
            <a:xfrm>
              <a:off x="2890393" y="1212082"/>
              <a:ext cx="186477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kern="100"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Calibri" panose="020F0502020204030204" pitchFamily="34" charset="0"/>
                  <a:cs typeface="HGS創英角ﾎﾟｯﾌﾟ体" panose="040B0A00000000000000" pitchFamily="50" charset="-128"/>
                </a:rPr>
                <a:t>↑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603">
              <a:extLst>
                <a:ext uri="{FF2B5EF4-FFF2-40B4-BE49-F238E27FC236}">
                  <a16:creationId xmlns:a16="http://schemas.microsoft.com/office/drawing/2014/main" id="{53B01EF6-4977-4C54-9726-05B366AE5CD8}"/>
                </a:ext>
              </a:extLst>
            </p:cNvPr>
            <p:cNvSpPr/>
            <p:nvPr/>
          </p:nvSpPr>
          <p:spPr>
            <a:xfrm>
              <a:off x="3030601" y="1212082"/>
              <a:ext cx="559430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皮をむ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604">
              <a:extLst>
                <a:ext uri="{FF2B5EF4-FFF2-40B4-BE49-F238E27FC236}">
                  <a16:creationId xmlns:a16="http://schemas.microsoft.com/office/drawing/2014/main" id="{55D8F7CF-DD74-4285-B104-23350A78C922}"/>
                </a:ext>
              </a:extLst>
            </p:cNvPr>
            <p:cNvSpPr/>
            <p:nvPr/>
          </p:nvSpPr>
          <p:spPr>
            <a:xfrm>
              <a:off x="3449701" y="1212082"/>
              <a:ext cx="559430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いた後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605">
              <a:extLst>
                <a:ext uri="{FF2B5EF4-FFF2-40B4-BE49-F238E27FC236}">
                  <a16:creationId xmlns:a16="http://schemas.microsoft.com/office/drawing/2014/main" id="{81C9BD6A-7E36-4AD7-AC9D-C1EE70FE4C3A}"/>
                </a:ext>
              </a:extLst>
            </p:cNvPr>
            <p:cNvSpPr/>
            <p:nvPr/>
          </p:nvSpPr>
          <p:spPr>
            <a:xfrm>
              <a:off x="3869182" y="1212082"/>
              <a:ext cx="61910" cy="1864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7E18ABCE-AA86-4334-B38C-5447AF66E170}"/>
              </a:ext>
            </a:extLst>
          </p:cNvPr>
          <p:cNvSpPr/>
          <p:nvPr/>
        </p:nvSpPr>
        <p:spPr>
          <a:xfrm>
            <a:off x="5349240" y="937260"/>
            <a:ext cx="3451860" cy="1869868"/>
          </a:xfrm>
          <a:prstGeom prst="wedgeEllipseCallout">
            <a:avLst>
              <a:gd name="adj1" fmla="val -78780"/>
              <a:gd name="adj2" fmla="val 54095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写真を撮って、気づいたことをメモして！</a:t>
            </a:r>
          </a:p>
        </p:txBody>
      </p:sp>
    </p:spTree>
    <p:extLst>
      <p:ext uri="{BB962C8B-B14F-4D97-AF65-F5344CB8AC3E}">
        <p14:creationId xmlns:p14="http://schemas.microsoft.com/office/powerpoint/2010/main" val="4039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B0167C-6297-4838-BE4A-D1B4D8D7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43850" cy="412114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③食べる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観察が終わったら、おいしく食べてください！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用具も返さなくていいです！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A912A34-565A-4993-B426-69A5DB641B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581123" y="3800475"/>
            <a:ext cx="2754873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29657-6122-4BAB-8AA8-0CAE9A60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5125"/>
            <a:ext cx="7943850" cy="6235699"/>
          </a:xfrm>
          <a:ln w="47625" cmpd="thickThin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岩手大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学の</a:t>
            </a: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「特別研究員証</a:t>
            </a: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</a:t>
            </a: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がもらえます！！</a:t>
            </a: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みんなも研究に</a:t>
            </a:r>
            <a:r>
              <a:rPr lang="en-US" altLang="ja-JP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参加してみよう！！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4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A8D0D-202D-4B4B-A0D9-EEA70B7F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遺伝（いでん）とは？</a:t>
            </a:r>
          </a:p>
        </p:txBody>
      </p:sp>
      <p:pic>
        <p:nvPicPr>
          <p:cNvPr id="5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EE8137A-7D3A-40A1-9FF8-5D6F1D5FC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9153" y="1825625"/>
            <a:ext cx="7785694" cy="4351338"/>
          </a:xfrm>
        </p:spPr>
      </p:pic>
    </p:spTree>
    <p:extLst>
      <p:ext uri="{BB962C8B-B14F-4D97-AF65-F5344CB8AC3E}">
        <p14:creationId xmlns:p14="http://schemas.microsoft.com/office/powerpoint/2010/main" val="19048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23E78D6-8D1F-4FA1-830E-45EFC780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0431" r="73489" b="29989"/>
          <a:stretch/>
        </p:blipFill>
        <p:spPr>
          <a:xfrm>
            <a:off x="754309" y="898352"/>
            <a:ext cx="1204573" cy="1259061"/>
          </a:xfrm>
          <a:prstGeom prst="rect">
            <a:avLst/>
          </a:prstGeom>
        </p:spPr>
      </p:pic>
      <p:pic>
        <p:nvPicPr>
          <p:cNvPr id="5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B04EE4B6-3108-4C82-8382-B56530320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5325" t="32251" r="965" b="22437"/>
          <a:stretch/>
        </p:blipFill>
        <p:spPr>
          <a:xfrm>
            <a:off x="4224662" y="898352"/>
            <a:ext cx="1204573" cy="1286569"/>
          </a:xfrm>
          <a:prstGeom prst="rect">
            <a:avLst/>
          </a:prstGeom>
        </p:spPr>
      </p:pic>
      <p:pic>
        <p:nvPicPr>
          <p:cNvPr id="6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2417C3A-605B-4DBF-B819-C28F7ED02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2965" t="730" r="20455" b="55271"/>
          <a:stretch/>
        </p:blipFill>
        <p:spPr>
          <a:xfrm>
            <a:off x="2294518" y="2714625"/>
            <a:ext cx="1391657" cy="1287462"/>
          </a:xfrm>
          <a:prstGeom prst="rect">
            <a:avLst/>
          </a:prstGeom>
        </p:spPr>
      </p:pic>
      <p:pic>
        <p:nvPicPr>
          <p:cNvPr id="7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40DD9698-0EE2-43CC-8A10-1AB4499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3099" t="5493" r="45673" b="54164"/>
          <a:stretch/>
        </p:blipFill>
        <p:spPr>
          <a:xfrm>
            <a:off x="5457827" y="2714626"/>
            <a:ext cx="1481917" cy="1287462"/>
          </a:xfrm>
          <a:prstGeom prst="rect">
            <a:avLst/>
          </a:prstGeom>
        </p:spPr>
      </p:pic>
      <p:pic>
        <p:nvPicPr>
          <p:cNvPr id="8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240389D-6061-4EC3-A1AE-B7CA0D81D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8346" t="59919" r="51818" b="10288"/>
          <a:stretch/>
        </p:blipFill>
        <p:spPr>
          <a:xfrm>
            <a:off x="2294518" y="5170874"/>
            <a:ext cx="1391657" cy="1168203"/>
          </a:xfrm>
          <a:prstGeom prst="rect">
            <a:avLst/>
          </a:prstGeom>
        </p:spPr>
      </p:pic>
      <p:pic>
        <p:nvPicPr>
          <p:cNvPr id="9" name="コンテンツ プレースホルダー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62AB19E-A33C-47A2-8E5F-4BD7B2E8D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1835" t="56549" r="25777" b="13884"/>
          <a:stretch/>
        </p:blipFill>
        <p:spPr>
          <a:xfrm>
            <a:off x="5429235" y="5170874"/>
            <a:ext cx="1481917" cy="109380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AE515B6-2836-4974-9698-A19DE075915C}"/>
              </a:ext>
            </a:extLst>
          </p:cNvPr>
          <p:cNvCxnSpPr/>
          <p:nvPr/>
        </p:nvCxnSpPr>
        <p:spPr>
          <a:xfrm>
            <a:off x="2143125" y="1527882"/>
            <a:ext cx="1871663" cy="137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AD71BAF-4922-4061-803E-F8A45A62057B}"/>
              </a:ext>
            </a:extLst>
          </p:cNvPr>
          <p:cNvCxnSpPr/>
          <p:nvPr/>
        </p:nvCxnSpPr>
        <p:spPr>
          <a:xfrm>
            <a:off x="2990346" y="1541636"/>
            <a:ext cx="0" cy="9886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0BF2CCB-F203-4196-99C8-B3EC9D74E8AB}"/>
              </a:ext>
            </a:extLst>
          </p:cNvPr>
          <p:cNvCxnSpPr/>
          <p:nvPr/>
        </p:nvCxnSpPr>
        <p:spPr>
          <a:xfrm>
            <a:off x="3883068" y="3429000"/>
            <a:ext cx="13402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281C58F-ABBF-40B2-BDE3-4E841B4AA307}"/>
              </a:ext>
            </a:extLst>
          </p:cNvPr>
          <p:cNvCxnSpPr/>
          <p:nvPr/>
        </p:nvCxnSpPr>
        <p:spPr>
          <a:xfrm>
            <a:off x="4553210" y="3429000"/>
            <a:ext cx="0" cy="1105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BD630D2-D06F-4554-97DA-3064F1D63C0A}"/>
              </a:ext>
            </a:extLst>
          </p:cNvPr>
          <p:cNvCxnSpPr/>
          <p:nvPr/>
        </p:nvCxnSpPr>
        <p:spPr>
          <a:xfrm>
            <a:off x="2990346" y="4534422"/>
            <a:ext cx="32084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26DAC21-82C0-46CB-8243-18E5E91EA1BA}"/>
              </a:ext>
            </a:extLst>
          </p:cNvPr>
          <p:cNvCxnSpPr/>
          <p:nvPr/>
        </p:nvCxnSpPr>
        <p:spPr>
          <a:xfrm>
            <a:off x="2990346" y="4534422"/>
            <a:ext cx="0" cy="388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C1AEC6D-E73B-43AA-9B20-3736DAFBAD9C}"/>
              </a:ext>
            </a:extLst>
          </p:cNvPr>
          <p:cNvCxnSpPr/>
          <p:nvPr/>
        </p:nvCxnSpPr>
        <p:spPr>
          <a:xfrm>
            <a:off x="6170193" y="4534422"/>
            <a:ext cx="0" cy="388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思考の吹き出し: 雲形 23">
            <a:extLst>
              <a:ext uri="{FF2B5EF4-FFF2-40B4-BE49-F238E27FC236}">
                <a16:creationId xmlns:a16="http://schemas.microsoft.com/office/drawing/2014/main" id="{CBEF3AA8-6431-4D87-AD98-B5D71819BCF7}"/>
              </a:ext>
            </a:extLst>
          </p:cNvPr>
          <p:cNvSpPr/>
          <p:nvPr/>
        </p:nvSpPr>
        <p:spPr>
          <a:xfrm>
            <a:off x="5457827" y="789140"/>
            <a:ext cx="3585953" cy="2079320"/>
          </a:xfrm>
          <a:prstGeom prst="cloudCallout">
            <a:avLst>
              <a:gd name="adj1" fmla="val -88638"/>
              <a:gd name="adj2" fmla="val 53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家族って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にてるよね！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2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8DD24-16AE-470D-87E1-B219D093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それじゃあトマトは？</a:t>
            </a:r>
          </a:p>
        </p:txBody>
      </p:sp>
      <p:pic>
        <p:nvPicPr>
          <p:cNvPr id="5" name="コンテンツ プレースホルダー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AE518C65-0E44-4A3D-834B-2B9BE2021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8"/>
          <a:stretch/>
        </p:blipFill>
        <p:spPr>
          <a:xfrm>
            <a:off x="475264" y="1449301"/>
            <a:ext cx="7512144" cy="4550666"/>
          </a:xfr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E300A4E1-C896-41EF-830B-18C6F4CAF5BF}"/>
              </a:ext>
            </a:extLst>
          </p:cNvPr>
          <p:cNvSpPr/>
          <p:nvPr/>
        </p:nvSpPr>
        <p:spPr>
          <a:xfrm>
            <a:off x="5411243" y="2383636"/>
            <a:ext cx="3820439" cy="1759066"/>
          </a:xfrm>
          <a:prstGeom prst="wedgeEllipseCallout">
            <a:avLst>
              <a:gd name="adj1" fmla="val -70362"/>
              <a:gd name="adj2" fmla="val 1436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黄色のお父さんと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赤のお母さんの種を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かけあわせたら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オレンジに！！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1D3FF9-CD8E-444D-98F3-0C94A7E6F68A}"/>
              </a:ext>
            </a:extLst>
          </p:cNvPr>
          <p:cNvSpPr txBox="1"/>
          <p:nvPr/>
        </p:nvSpPr>
        <p:spPr>
          <a:xfrm>
            <a:off x="2663846" y="5030752"/>
            <a:ext cx="5323562" cy="1620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47F3425-9782-4C33-BAF9-CFBA5E0B9F6B}"/>
              </a:ext>
            </a:extLst>
          </p:cNvPr>
          <p:cNvSpPr/>
          <p:nvPr/>
        </p:nvSpPr>
        <p:spPr>
          <a:xfrm>
            <a:off x="3354173" y="5076636"/>
            <a:ext cx="174392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？</a:t>
            </a:r>
          </a:p>
        </p:txBody>
      </p: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6C21198C-53F6-4BB2-9D72-FBB9AA8B575D}"/>
              </a:ext>
            </a:extLst>
          </p:cNvPr>
          <p:cNvSpPr/>
          <p:nvPr/>
        </p:nvSpPr>
        <p:spPr>
          <a:xfrm>
            <a:off x="5098093" y="5076636"/>
            <a:ext cx="3820439" cy="1269521"/>
          </a:xfrm>
          <a:prstGeom prst="wedgeEllipseCallout">
            <a:avLst>
              <a:gd name="adj1" fmla="val -60184"/>
              <a:gd name="adj2" fmla="val 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そのオレンジ同士をかけ合わせたら何色？</a:t>
            </a:r>
          </a:p>
        </p:txBody>
      </p:sp>
    </p:spTree>
    <p:extLst>
      <p:ext uri="{BB962C8B-B14F-4D97-AF65-F5344CB8AC3E}">
        <p14:creationId xmlns:p14="http://schemas.microsoft.com/office/powerpoint/2010/main" val="40723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オレンジキャロル | 家庭菜園インフォパーク">
            <a:extLst>
              <a:ext uri="{FF2B5EF4-FFF2-40B4-BE49-F238E27FC236}">
                <a16:creationId xmlns:a16="http://schemas.microsoft.com/office/drawing/2014/main" id="{BD2FDB1C-284A-454D-98BB-96D4B08F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5" y="1094441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DB33F31-2F66-4A7C-B02A-DF242CAE9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7" t="75436" r="17329" b="16082"/>
          <a:stretch/>
        </p:blipFill>
        <p:spPr>
          <a:xfrm>
            <a:off x="5808945" y="1149451"/>
            <a:ext cx="851768" cy="851311"/>
          </a:xfrm>
          <a:prstGeom prst="rect">
            <a:avLst/>
          </a:prstGeom>
        </p:spPr>
      </p:pic>
      <p:pic>
        <p:nvPicPr>
          <p:cNvPr id="10" name="図 9" descr="ケーキ, 食品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DF0395A-FADB-447E-8D1E-F67D3CD17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81" y="3319396"/>
            <a:ext cx="3381046" cy="2300031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CEB01343-18FE-4A3B-8C06-3D7367DFB727}"/>
              </a:ext>
            </a:extLst>
          </p:cNvPr>
          <p:cNvSpPr/>
          <p:nvPr/>
        </p:nvSpPr>
        <p:spPr>
          <a:xfrm>
            <a:off x="3167992" y="3056159"/>
            <a:ext cx="951346" cy="526473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E8A5D9-E645-4F5C-9C04-A8E6A9CDE8E3}"/>
              </a:ext>
            </a:extLst>
          </p:cNvPr>
          <p:cNvSpPr txBox="1"/>
          <p:nvPr/>
        </p:nvSpPr>
        <p:spPr>
          <a:xfrm>
            <a:off x="651305" y="348230"/>
            <a:ext cx="731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実際の写真（オレンジキャロル）</a:t>
            </a:r>
            <a:endParaRPr kumimoji="1" lang="en-US" altLang="ja-JP" sz="3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583D15-BB71-4C52-9D82-55DC3CC6B17F}"/>
              </a:ext>
            </a:extLst>
          </p:cNvPr>
          <p:cNvSpPr txBox="1"/>
          <p:nvPr/>
        </p:nvSpPr>
        <p:spPr>
          <a:xfrm>
            <a:off x="4923756" y="5877618"/>
            <a:ext cx="40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（ちなみに）葉の色は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種類できる</a:t>
            </a:r>
          </a:p>
        </p:txBody>
      </p:sp>
      <p:pic>
        <p:nvPicPr>
          <p:cNvPr id="2" name="図 1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F25D4E31-8F1E-49E1-92D4-807CAE600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9149" r="87989" b="80047"/>
          <a:stretch/>
        </p:blipFill>
        <p:spPr>
          <a:xfrm>
            <a:off x="691755" y="1176591"/>
            <a:ext cx="827080" cy="826978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855E712A-504B-4D22-8337-D4BD431B9D17}"/>
              </a:ext>
            </a:extLst>
          </p:cNvPr>
          <p:cNvSpPr/>
          <p:nvPr/>
        </p:nvSpPr>
        <p:spPr>
          <a:xfrm>
            <a:off x="1773837" y="1348822"/>
            <a:ext cx="321375" cy="3693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05C29985-34AF-4A35-AD2B-2503191F8A21}"/>
              </a:ext>
            </a:extLst>
          </p:cNvPr>
          <p:cNvSpPr/>
          <p:nvPr/>
        </p:nvSpPr>
        <p:spPr>
          <a:xfrm>
            <a:off x="5027752" y="1385765"/>
            <a:ext cx="388307" cy="3693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07A16C-E87D-466B-B98D-1AB53E122F33}"/>
              </a:ext>
            </a:extLst>
          </p:cNvPr>
          <p:cNvSpPr/>
          <p:nvPr/>
        </p:nvSpPr>
        <p:spPr>
          <a:xfrm>
            <a:off x="1105295" y="3618796"/>
            <a:ext cx="427648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9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5655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2F81B-5D80-481D-B097-AC1CBC9D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453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みんなの予想は何色？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A82695-35ED-4891-BD0F-0E532109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0094"/>
            <a:ext cx="7886700" cy="4046538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全部オレンジ色！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赤も黄色もオレンジもいろいろできる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１</a:t>
            </a:r>
            <a:r>
              <a:rPr kumimoji="1" lang="ja-JP" altLang="en-US" dirty="0"/>
              <a:t>個の種からは同じ色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１個の種からもちがう色のトマトができる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53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B4AC7-E355-45EB-ABB4-F4DF743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399167"/>
            <a:ext cx="8372475" cy="1325563"/>
          </a:xfrm>
        </p:spPr>
        <p:txBody>
          <a:bodyPr/>
          <a:lstStyle/>
          <a:p>
            <a:r>
              <a:rPr kumimoji="1" lang="ja-JP" altLang="en-US" dirty="0"/>
              <a:t>「遺伝のきまり」はあるかな？</a:t>
            </a:r>
          </a:p>
        </p:txBody>
      </p:sp>
      <p:pic>
        <p:nvPicPr>
          <p:cNvPr id="3074" name="Picture 2" descr="通学をしている小学生の女の子のイラスト | かわいいフリー素材集 ...">
            <a:extLst>
              <a:ext uri="{FF2B5EF4-FFF2-40B4-BE49-F238E27FC236}">
                <a16:creationId xmlns:a16="http://schemas.microsoft.com/office/drawing/2014/main" id="{B222A28A-384C-49F6-9C1B-593939BB8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3" b="93522" l="9804" r="94118">
                        <a14:foregroundMark x1="49510" y1="6883" x2="49510" y2="6883"/>
                        <a14:foregroundMark x1="16176" y1="31174" x2="16176" y2="31174"/>
                        <a14:foregroundMark x1="82843" y1="40081" x2="82843" y2="40081"/>
                        <a14:foregroundMark x1="18627" y1="87854" x2="19608" y2="89879"/>
                        <a14:foregroundMark x1="70098" y1="93117" x2="70098" y2="93117"/>
                        <a14:foregroundMark x1="11765" y1="93927" x2="11765" y2="93927"/>
                        <a14:foregroundMark x1="48529" y1="47773" x2="48529" y2="47773"/>
                        <a14:foregroundMark x1="94118" y1="43725" x2="94118" y2="43725"/>
                        <a14:foregroundMark x1="76471" y1="84211" x2="76471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7" y="1681651"/>
            <a:ext cx="1317626" cy="15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通学している女子学生のイラスト（ブレザー） | かわいいフリー素材集 ...">
            <a:extLst>
              <a:ext uri="{FF2B5EF4-FFF2-40B4-BE49-F238E27FC236}">
                <a16:creationId xmlns:a16="http://schemas.microsoft.com/office/drawing/2014/main" id="{33DB8C1E-BFCA-4C78-A069-FD09A33A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27" y="1651635"/>
            <a:ext cx="1773071" cy="18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スキップする学生のイラスト（男子） | かわいいフリー素材集 いらすとや">
            <a:extLst>
              <a:ext uri="{FF2B5EF4-FFF2-40B4-BE49-F238E27FC236}">
                <a16:creationId xmlns:a16="http://schemas.microsoft.com/office/drawing/2014/main" id="{8125D6C3-DC37-4BCD-89F0-3D29E8E2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81" y="1724730"/>
            <a:ext cx="1687306" cy="17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6C268F-5365-46DC-B38F-E54D06E82659}"/>
              </a:ext>
            </a:extLst>
          </p:cNvPr>
          <p:cNvSpPr txBox="1"/>
          <p:nvPr/>
        </p:nvSpPr>
        <p:spPr>
          <a:xfrm>
            <a:off x="667240" y="3863910"/>
            <a:ext cx="7919548" cy="107721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「たまたまそうなった」とならないためにたくさんの苗を育てて確かめることが必要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040E36-B192-41CC-87F2-26FD70971C98}"/>
              </a:ext>
            </a:extLst>
          </p:cNvPr>
          <p:cNvSpPr txBox="1"/>
          <p:nvPr/>
        </p:nvSpPr>
        <p:spPr>
          <a:xfrm>
            <a:off x="667240" y="5935613"/>
            <a:ext cx="791954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この実験の結果が、将来教科書にのるかも？</a:t>
            </a:r>
            <a:endParaRPr kumimoji="1" lang="en-US" altLang="ja-JP" sz="2800" dirty="0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832A3612-737B-4EB1-BBB5-F8770EC3F408}"/>
              </a:ext>
            </a:extLst>
          </p:cNvPr>
          <p:cNvSpPr/>
          <p:nvPr/>
        </p:nvSpPr>
        <p:spPr>
          <a:xfrm>
            <a:off x="4200525" y="4941128"/>
            <a:ext cx="1085850" cy="7738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7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4E0A70-FF16-40B9-8B64-889DF1A8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21" y="489264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実際にやること</a:t>
            </a:r>
          </a:p>
        </p:txBody>
      </p:sp>
      <p:grpSp>
        <p:nvGrpSpPr>
          <p:cNvPr id="4" name="Group 4117">
            <a:extLst>
              <a:ext uri="{FF2B5EF4-FFF2-40B4-BE49-F238E27FC236}">
                <a16:creationId xmlns:a16="http://schemas.microsoft.com/office/drawing/2014/main" id="{E945042A-0CEF-4CEA-86A9-1F4381D26301}"/>
              </a:ext>
            </a:extLst>
          </p:cNvPr>
          <p:cNvGrpSpPr/>
          <p:nvPr/>
        </p:nvGrpSpPr>
        <p:grpSpPr>
          <a:xfrm>
            <a:off x="196682" y="2419351"/>
            <a:ext cx="8075780" cy="3881436"/>
            <a:chOff x="0" y="0"/>
            <a:chExt cx="5154126" cy="2157730"/>
          </a:xfrm>
        </p:grpSpPr>
        <p:sp>
          <p:nvSpPr>
            <p:cNvPr id="5" name="Rectangle 118">
              <a:extLst>
                <a:ext uri="{FF2B5EF4-FFF2-40B4-BE49-F238E27FC236}">
                  <a16:creationId xmlns:a16="http://schemas.microsoft.com/office/drawing/2014/main" id="{E91A079E-9B73-45CA-B9B9-1977A93BF8D5}"/>
                </a:ext>
              </a:extLst>
            </p:cNvPr>
            <p:cNvSpPr/>
            <p:nvPr/>
          </p:nvSpPr>
          <p:spPr>
            <a:xfrm>
              <a:off x="0" y="480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119">
              <a:extLst>
                <a:ext uri="{FF2B5EF4-FFF2-40B4-BE49-F238E27FC236}">
                  <a16:creationId xmlns:a16="http://schemas.microsoft.com/office/drawing/2014/main" id="{95E29451-B3C5-45CA-B5D5-722DF106470A}"/>
                </a:ext>
              </a:extLst>
            </p:cNvPr>
            <p:cNvSpPr/>
            <p:nvPr/>
          </p:nvSpPr>
          <p:spPr>
            <a:xfrm>
              <a:off x="0" y="2766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120">
              <a:extLst>
                <a:ext uri="{FF2B5EF4-FFF2-40B4-BE49-F238E27FC236}">
                  <a16:creationId xmlns:a16="http://schemas.microsoft.com/office/drawing/2014/main" id="{3757B74C-8E79-447B-B9BA-178E875CA6E9}"/>
                </a:ext>
              </a:extLst>
            </p:cNvPr>
            <p:cNvSpPr/>
            <p:nvPr/>
          </p:nvSpPr>
          <p:spPr>
            <a:xfrm>
              <a:off x="0" y="5052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21">
              <a:extLst>
                <a:ext uri="{FF2B5EF4-FFF2-40B4-BE49-F238E27FC236}">
                  <a16:creationId xmlns:a16="http://schemas.microsoft.com/office/drawing/2014/main" id="{84445D2C-15C1-4E32-94D2-0128EB590398}"/>
                </a:ext>
              </a:extLst>
            </p:cNvPr>
            <p:cNvSpPr/>
            <p:nvPr/>
          </p:nvSpPr>
          <p:spPr>
            <a:xfrm>
              <a:off x="0" y="7338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22">
              <a:extLst>
                <a:ext uri="{FF2B5EF4-FFF2-40B4-BE49-F238E27FC236}">
                  <a16:creationId xmlns:a16="http://schemas.microsoft.com/office/drawing/2014/main" id="{5686289D-2845-404E-8B51-06FB5D4D0678}"/>
                </a:ext>
              </a:extLst>
            </p:cNvPr>
            <p:cNvSpPr/>
            <p:nvPr/>
          </p:nvSpPr>
          <p:spPr>
            <a:xfrm>
              <a:off x="0" y="9624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23">
              <a:extLst>
                <a:ext uri="{FF2B5EF4-FFF2-40B4-BE49-F238E27FC236}">
                  <a16:creationId xmlns:a16="http://schemas.microsoft.com/office/drawing/2014/main" id="{6901F87C-5152-486A-976E-D2DB5301DA7C}"/>
                </a:ext>
              </a:extLst>
            </p:cNvPr>
            <p:cNvSpPr/>
            <p:nvPr/>
          </p:nvSpPr>
          <p:spPr>
            <a:xfrm>
              <a:off x="0" y="11910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24">
              <a:extLst>
                <a:ext uri="{FF2B5EF4-FFF2-40B4-BE49-F238E27FC236}">
                  <a16:creationId xmlns:a16="http://schemas.microsoft.com/office/drawing/2014/main" id="{95664DE7-83E7-4016-88C5-F345963130B7}"/>
                </a:ext>
              </a:extLst>
            </p:cNvPr>
            <p:cNvSpPr/>
            <p:nvPr/>
          </p:nvSpPr>
          <p:spPr>
            <a:xfrm>
              <a:off x="0" y="1419638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25">
              <a:extLst>
                <a:ext uri="{FF2B5EF4-FFF2-40B4-BE49-F238E27FC236}">
                  <a16:creationId xmlns:a16="http://schemas.microsoft.com/office/drawing/2014/main" id="{8F7A6F11-6A43-4C90-8006-6B194AA99784}"/>
                </a:ext>
              </a:extLst>
            </p:cNvPr>
            <p:cNvSpPr/>
            <p:nvPr/>
          </p:nvSpPr>
          <p:spPr>
            <a:xfrm>
              <a:off x="0" y="1648237"/>
              <a:ext cx="72677" cy="218908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6">
              <a:extLst>
                <a:ext uri="{FF2B5EF4-FFF2-40B4-BE49-F238E27FC236}">
                  <a16:creationId xmlns:a16="http://schemas.microsoft.com/office/drawing/2014/main" id="{B6224390-DCB5-4DC9-8C5B-28E747151EB4}"/>
                </a:ext>
              </a:extLst>
            </p:cNvPr>
            <p:cNvSpPr/>
            <p:nvPr/>
          </p:nvSpPr>
          <p:spPr>
            <a:xfrm>
              <a:off x="0" y="1876787"/>
              <a:ext cx="72677" cy="218908"/>
            </a:xfrm>
            <a:prstGeom prst="rect">
              <a:avLst/>
            </a:prstGeom>
            <a:ln>
              <a:noFill/>
            </a:ln>
          </p:spPr>
          <p:txBody>
            <a:bodyPr vert="eaVert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128">
              <a:extLst>
                <a:ext uri="{FF2B5EF4-FFF2-40B4-BE49-F238E27FC236}">
                  <a16:creationId xmlns:a16="http://schemas.microsoft.com/office/drawing/2014/main" id="{DA187782-A3F5-4B23-A3AA-EF214C09AB4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2244" y="57150"/>
              <a:ext cx="2045335" cy="2100580"/>
            </a:xfrm>
            <a:prstGeom prst="rect">
              <a:avLst/>
            </a:prstGeom>
          </p:spPr>
        </p:pic>
        <p:sp>
          <p:nvSpPr>
            <p:cNvPr id="15" name="Shape 130">
              <a:extLst>
                <a:ext uri="{FF2B5EF4-FFF2-40B4-BE49-F238E27FC236}">
                  <a16:creationId xmlns:a16="http://schemas.microsoft.com/office/drawing/2014/main" id="{FFC27997-6D97-4CBE-B3F2-BB9D0FA6F1EA}"/>
                </a:ext>
              </a:extLst>
            </p:cNvPr>
            <p:cNvSpPr/>
            <p:nvPr/>
          </p:nvSpPr>
          <p:spPr>
            <a:xfrm>
              <a:off x="2382341" y="0"/>
              <a:ext cx="2771785" cy="758190"/>
            </a:xfrm>
            <a:custGeom>
              <a:avLst/>
              <a:gdLst/>
              <a:ahLst/>
              <a:cxnLst/>
              <a:rect l="0" t="0" r="0" b="0"/>
              <a:pathLst>
                <a:path w="2438527" h="758190">
                  <a:moveTo>
                    <a:pt x="362077" y="126365"/>
                  </a:moveTo>
                  <a:cubicBezTo>
                    <a:pt x="362077" y="56515"/>
                    <a:pt x="418592" y="0"/>
                    <a:pt x="488442" y="0"/>
                  </a:cubicBezTo>
                  <a:lnTo>
                    <a:pt x="708152" y="0"/>
                  </a:lnTo>
                  <a:lnTo>
                    <a:pt x="708152" y="0"/>
                  </a:lnTo>
                  <a:lnTo>
                    <a:pt x="2312162" y="0"/>
                  </a:lnTo>
                  <a:cubicBezTo>
                    <a:pt x="2382012" y="0"/>
                    <a:pt x="2438527" y="56515"/>
                    <a:pt x="2438527" y="126365"/>
                  </a:cubicBezTo>
                  <a:lnTo>
                    <a:pt x="2438527" y="442341"/>
                  </a:lnTo>
                  <a:lnTo>
                    <a:pt x="2438527" y="442341"/>
                  </a:lnTo>
                  <a:lnTo>
                    <a:pt x="2438527" y="631825"/>
                  </a:lnTo>
                  <a:lnTo>
                    <a:pt x="2438527" y="631825"/>
                  </a:lnTo>
                  <a:cubicBezTo>
                    <a:pt x="2438527" y="701675"/>
                    <a:pt x="2382012" y="758190"/>
                    <a:pt x="2312162" y="758190"/>
                  </a:cubicBezTo>
                  <a:lnTo>
                    <a:pt x="708152" y="758190"/>
                  </a:lnTo>
                  <a:lnTo>
                    <a:pt x="708152" y="758190"/>
                  </a:lnTo>
                  <a:lnTo>
                    <a:pt x="488442" y="758190"/>
                  </a:lnTo>
                  <a:cubicBezTo>
                    <a:pt x="418592" y="758190"/>
                    <a:pt x="362077" y="701675"/>
                    <a:pt x="362077" y="631825"/>
                  </a:cubicBezTo>
                  <a:lnTo>
                    <a:pt x="362077" y="631825"/>
                  </a:lnTo>
                  <a:lnTo>
                    <a:pt x="0" y="668655"/>
                  </a:lnTo>
                  <a:lnTo>
                    <a:pt x="362077" y="442341"/>
                  </a:ln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16" name="Picture 132">
              <a:extLst>
                <a:ext uri="{FF2B5EF4-FFF2-40B4-BE49-F238E27FC236}">
                  <a16:creationId xmlns:a16="http://schemas.microsoft.com/office/drawing/2014/main" id="{6C314CC6-BF98-47B4-B546-1116A9B4EAC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0807" y="101347"/>
              <a:ext cx="1964436" cy="554736"/>
            </a:xfrm>
            <a:prstGeom prst="rect">
              <a:avLst/>
            </a:prstGeom>
          </p:spPr>
        </p:pic>
        <p:sp>
          <p:nvSpPr>
            <p:cNvPr id="17" name="Rectangle 133">
              <a:extLst>
                <a:ext uri="{FF2B5EF4-FFF2-40B4-BE49-F238E27FC236}">
                  <a16:creationId xmlns:a16="http://schemas.microsoft.com/office/drawing/2014/main" id="{45CE0CC1-DA79-45DF-8BFE-7DE7908B0332}"/>
                </a:ext>
              </a:extLst>
            </p:cNvPr>
            <p:cNvSpPr/>
            <p:nvPr/>
          </p:nvSpPr>
          <p:spPr>
            <a:xfrm>
              <a:off x="3783152" y="309225"/>
              <a:ext cx="46376" cy="20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05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35">
              <a:extLst>
                <a:ext uri="{FF2B5EF4-FFF2-40B4-BE49-F238E27FC236}">
                  <a16:creationId xmlns:a16="http://schemas.microsoft.com/office/drawing/2014/main" id="{CEAE7C40-DEBA-4A4C-A8FA-4683AB2D495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797759" y="137922"/>
              <a:ext cx="1882140" cy="505968"/>
            </a:xfrm>
            <a:prstGeom prst="rect">
              <a:avLst/>
            </a:prstGeom>
          </p:spPr>
        </p:pic>
        <p:sp>
          <p:nvSpPr>
            <p:cNvPr id="19" name="Rectangle 136">
              <a:extLst>
                <a:ext uri="{FF2B5EF4-FFF2-40B4-BE49-F238E27FC236}">
                  <a16:creationId xmlns:a16="http://schemas.microsoft.com/office/drawing/2014/main" id="{C734EDFD-1AA0-4B12-B199-8C8AEE24BD34}"/>
                </a:ext>
              </a:extLst>
            </p:cNvPr>
            <p:cNvSpPr/>
            <p:nvPr/>
          </p:nvSpPr>
          <p:spPr>
            <a:xfrm>
              <a:off x="2995244" y="171482"/>
              <a:ext cx="1973669" cy="218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実際にセットすると</a:t>
              </a:r>
              <a:endParaRPr lang="ja-JP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37">
              <a:extLst>
                <a:ext uri="{FF2B5EF4-FFF2-40B4-BE49-F238E27FC236}">
                  <a16:creationId xmlns:a16="http://schemas.microsoft.com/office/drawing/2014/main" id="{8F11A3E3-BFEA-4D2C-9D27-8AE462A697F2}"/>
                </a:ext>
              </a:extLst>
            </p:cNvPr>
            <p:cNvSpPr/>
            <p:nvPr/>
          </p:nvSpPr>
          <p:spPr>
            <a:xfrm>
              <a:off x="4481526" y="171482"/>
              <a:ext cx="72677" cy="218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38">
              <a:extLst>
                <a:ext uri="{FF2B5EF4-FFF2-40B4-BE49-F238E27FC236}">
                  <a16:creationId xmlns:a16="http://schemas.microsoft.com/office/drawing/2014/main" id="{D37BD4F4-96D7-4D58-8517-15CF026B2733}"/>
                </a:ext>
              </a:extLst>
            </p:cNvPr>
            <p:cNvSpPr/>
            <p:nvPr/>
          </p:nvSpPr>
          <p:spPr>
            <a:xfrm>
              <a:off x="3312176" y="460525"/>
              <a:ext cx="1471528" cy="1976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こんな感じ！</a:t>
              </a:r>
              <a:endParaRPr lang="ja-JP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39">
              <a:extLst>
                <a:ext uri="{FF2B5EF4-FFF2-40B4-BE49-F238E27FC236}">
                  <a16:creationId xmlns:a16="http://schemas.microsoft.com/office/drawing/2014/main" id="{9BCA0405-66D2-4C50-B1CE-696E970D5063}"/>
                </a:ext>
              </a:extLst>
            </p:cNvPr>
            <p:cNvSpPr/>
            <p:nvPr/>
          </p:nvSpPr>
          <p:spPr>
            <a:xfrm>
              <a:off x="4234638" y="401606"/>
              <a:ext cx="72677" cy="218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Shape 141">
              <a:extLst>
                <a:ext uri="{FF2B5EF4-FFF2-40B4-BE49-F238E27FC236}">
                  <a16:creationId xmlns:a16="http://schemas.microsoft.com/office/drawing/2014/main" id="{6F5E0828-827F-4084-A01D-7C419F360E9C}"/>
                </a:ext>
              </a:extLst>
            </p:cNvPr>
            <p:cNvSpPr/>
            <p:nvPr/>
          </p:nvSpPr>
          <p:spPr>
            <a:xfrm>
              <a:off x="2355672" y="1174115"/>
              <a:ext cx="2659507" cy="764667"/>
            </a:xfrm>
            <a:custGeom>
              <a:avLst/>
              <a:gdLst/>
              <a:ahLst/>
              <a:cxnLst/>
              <a:rect l="0" t="0" r="0" b="0"/>
              <a:pathLst>
                <a:path w="2659507" h="764667">
                  <a:moveTo>
                    <a:pt x="583057" y="127508"/>
                  </a:moveTo>
                  <a:cubicBezTo>
                    <a:pt x="583057" y="57150"/>
                    <a:pt x="640080" y="0"/>
                    <a:pt x="710438" y="0"/>
                  </a:cubicBezTo>
                  <a:lnTo>
                    <a:pt x="929132" y="0"/>
                  </a:lnTo>
                  <a:lnTo>
                    <a:pt x="929132" y="0"/>
                  </a:lnTo>
                  <a:lnTo>
                    <a:pt x="2532126" y="0"/>
                  </a:lnTo>
                  <a:cubicBezTo>
                    <a:pt x="2602484" y="0"/>
                    <a:pt x="2659507" y="57150"/>
                    <a:pt x="2659507" y="127508"/>
                  </a:cubicBezTo>
                  <a:lnTo>
                    <a:pt x="2659507" y="446024"/>
                  </a:lnTo>
                  <a:lnTo>
                    <a:pt x="2659507" y="446024"/>
                  </a:lnTo>
                  <a:lnTo>
                    <a:pt x="2659507" y="637159"/>
                  </a:lnTo>
                  <a:lnTo>
                    <a:pt x="2659507" y="637159"/>
                  </a:lnTo>
                  <a:cubicBezTo>
                    <a:pt x="2659507" y="707644"/>
                    <a:pt x="2602484" y="764667"/>
                    <a:pt x="2532126" y="764667"/>
                  </a:cubicBezTo>
                  <a:lnTo>
                    <a:pt x="929132" y="764667"/>
                  </a:lnTo>
                  <a:lnTo>
                    <a:pt x="929132" y="764667"/>
                  </a:lnTo>
                  <a:lnTo>
                    <a:pt x="710438" y="764667"/>
                  </a:lnTo>
                  <a:cubicBezTo>
                    <a:pt x="640080" y="764667"/>
                    <a:pt x="583057" y="707644"/>
                    <a:pt x="583057" y="637159"/>
                  </a:cubicBezTo>
                  <a:lnTo>
                    <a:pt x="583057" y="637159"/>
                  </a:lnTo>
                  <a:lnTo>
                    <a:pt x="0" y="415925"/>
                  </a:lnTo>
                  <a:lnTo>
                    <a:pt x="583057" y="446024"/>
                  </a:ln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FFC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24" name="Picture 143">
              <a:extLst>
                <a:ext uri="{FF2B5EF4-FFF2-40B4-BE49-F238E27FC236}">
                  <a16:creationId xmlns:a16="http://schemas.microsoft.com/office/drawing/2014/main" id="{59588E50-0A7D-4AD3-908B-839FD9060D2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995879" y="1276351"/>
              <a:ext cx="1962912" cy="560832"/>
            </a:xfrm>
            <a:prstGeom prst="rect">
              <a:avLst/>
            </a:prstGeom>
          </p:spPr>
        </p:pic>
        <p:sp>
          <p:nvSpPr>
            <p:cNvPr id="25" name="Rectangle 144">
              <a:extLst>
                <a:ext uri="{FF2B5EF4-FFF2-40B4-BE49-F238E27FC236}">
                  <a16:creationId xmlns:a16="http://schemas.microsoft.com/office/drawing/2014/main" id="{4D13A7AE-239A-49BF-B8B3-42DCB2556273}"/>
                </a:ext>
              </a:extLst>
            </p:cNvPr>
            <p:cNvSpPr/>
            <p:nvPr/>
          </p:nvSpPr>
          <p:spPr>
            <a:xfrm>
              <a:off x="3978224" y="1488801"/>
              <a:ext cx="46376" cy="209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05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146">
              <a:extLst>
                <a:ext uri="{FF2B5EF4-FFF2-40B4-BE49-F238E27FC236}">
                  <a16:creationId xmlns:a16="http://schemas.microsoft.com/office/drawing/2014/main" id="{6DD4AD06-B1D3-4B3E-B0D5-21A0DF61D56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992831" y="1212342"/>
              <a:ext cx="1880616" cy="685800"/>
            </a:xfrm>
            <a:prstGeom prst="rect">
              <a:avLst/>
            </a:prstGeom>
          </p:spPr>
        </p:pic>
        <p:sp>
          <p:nvSpPr>
            <p:cNvPr id="27" name="Rectangle 147">
              <a:extLst>
                <a:ext uri="{FF2B5EF4-FFF2-40B4-BE49-F238E27FC236}">
                  <a16:creationId xmlns:a16="http://schemas.microsoft.com/office/drawing/2014/main" id="{F6A6FE5F-6DA6-42E8-BB4F-0B2FD0877CE1}"/>
                </a:ext>
              </a:extLst>
            </p:cNvPr>
            <p:cNvSpPr/>
            <p:nvPr/>
          </p:nvSpPr>
          <p:spPr>
            <a:xfrm>
              <a:off x="3137146" y="1245902"/>
              <a:ext cx="1616777" cy="218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altLang="en-US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水</a:t>
              </a:r>
              <a:r>
                <a:rPr lang="ja-JP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受けの皿は</a:t>
              </a:r>
              <a:endParaRPr lang="ja-JP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48">
              <a:extLst>
                <a:ext uri="{FF2B5EF4-FFF2-40B4-BE49-F238E27FC236}">
                  <a16:creationId xmlns:a16="http://schemas.microsoft.com/office/drawing/2014/main" id="{25AF5D10-5C8F-4263-9A62-94DF93688C86}"/>
                </a:ext>
              </a:extLst>
            </p:cNvPr>
            <p:cNvSpPr/>
            <p:nvPr/>
          </p:nvSpPr>
          <p:spPr>
            <a:xfrm>
              <a:off x="4429709" y="1245902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49">
              <a:extLst>
                <a:ext uri="{FF2B5EF4-FFF2-40B4-BE49-F238E27FC236}">
                  <a16:creationId xmlns:a16="http://schemas.microsoft.com/office/drawing/2014/main" id="{EE635390-AFBE-46EC-9CDA-D4686981C798}"/>
                </a:ext>
              </a:extLst>
            </p:cNvPr>
            <p:cNvSpPr/>
            <p:nvPr/>
          </p:nvSpPr>
          <p:spPr>
            <a:xfrm>
              <a:off x="3108021" y="1474502"/>
              <a:ext cx="1765427" cy="4475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20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アイス</a:t>
              </a:r>
              <a:r>
                <a:rPr lang="ja-JP" altLang="en-US" sz="20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カップのような</a:t>
              </a:r>
              <a:endParaRPr lang="en-US" altLang="ja-JP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HGS創英角ﾎﾟｯﾌﾟ体" panose="040B0A00000000000000" pitchFamily="50" charset="-128"/>
                <a:cs typeface="HGS創英角ﾎﾟｯﾌﾟ体" panose="040B0A00000000000000" pitchFamily="50" charset="-128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altLang="en-US" sz="2000" kern="100" dirty="0">
                  <a:solidFill>
                    <a:srgbClr val="000000"/>
                  </a:solidFill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もので</a:t>
              </a:r>
              <a:r>
                <a:rPr lang="en-US" altLang="ja-JP" sz="2000" kern="100" dirty="0">
                  <a:solidFill>
                    <a:srgbClr val="00000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  <a:cs typeface="HGS創英角ﾎﾟｯﾌﾟ体" panose="040B0A00000000000000" pitchFamily="50" charset="-128"/>
                </a:rPr>
                <a:t>OK</a:t>
              </a:r>
              <a:endParaRPr lang="en-US" altLang="ja-JP" sz="2000" kern="100" dirty="0">
                <a:solidFill>
                  <a:srgbClr val="000000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HGS創英角ﾎﾟｯﾌﾟ体" panose="040B0A00000000000000" pitchFamily="50" charset="-128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ja-JP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50">
              <a:extLst>
                <a:ext uri="{FF2B5EF4-FFF2-40B4-BE49-F238E27FC236}">
                  <a16:creationId xmlns:a16="http://schemas.microsoft.com/office/drawing/2014/main" id="{FCE6A0B0-A94C-4839-8529-D85CC05C2710}"/>
                </a:ext>
              </a:extLst>
            </p:cNvPr>
            <p:cNvSpPr/>
            <p:nvPr/>
          </p:nvSpPr>
          <p:spPr>
            <a:xfrm>
              <a:off x="3190316" y="1703102"/>
              <a:ext cx="656722" cy="218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ja-JP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152">
              <a:extLst>
                <a:ext uri="{FF2B5EF4-FFF2-40B4-BE49-F238E27FC236}">
                  <a16:creationId xmlns:a16="http://schemas.microsoft.com/office/drawing/2014/main" id="{B1947F87-A2B7-4A46-96BA-0323EF0397A6}"/>
                </a:ext>
              </a:extLst>
            </p:cNvPr>
            <p:cNvSpPr/>
            <p:nvPr/>
          </p:nvSpPr>
          <p:spPr>
            <a:xfrm>
              <a:off x="4345889" y="1703102"/>
              <a:ext cx="437815" cy="218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ja-JP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53">
              <a:extLst>
                <a:ext uri="{FF2B5EF4-FFF2-40B4-BE49-F238E27FC236}">
                  <a16:creationId xmlns:a16="http://schemas.microsoft.com/office/drawing/2014/main" id="{D83C3910-6508-4B36-BCD3-373501DECE08}"/>
                </a:ext>
              </a:extLst>
            </p:cNvPr>
            <p:cNvSpPr/>
            <p:nvPr/>
          </p:nvSpPr>
          <p:spPr>
            <a:xfrm>
              <a:off x="4676597" y="1703102"/>
              <a:ext cx="72677" cy="218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ja-JP" sz="13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HGS創英角ﾎﾟｯﾌﾟ体" panose="040B0A00000000000000" pitchFamily="50" charset="-128"/>
                  <a:cs typeface="HGS創英角ﾎﾟｯﾌﾟ体" panose="040B0A00000000000000" pitchFamily="50" charset="-128"/>
                </a:rPr>
                <a:t> </a:t>
              </a:r>
              <a:endParaRPr lang="ja-JP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C91C024F-49C9-4319-A44E-B9420BC5D746}"/>
              </a:ext>
            </a:extLst>
          </p:cNvPr>
          <p:cNvSpPr/>
          <p:nvPr/>
        </p:nvSpPr>
        <p:spPr>
          <a:xfrm>
            <a:off x="4940705" y="421066"/>
            <a:ext cx="3895976" cy="1395786"/>
          </a:xfrm>
          <a:prstGeom prst="wedgeRoundRectCallout">
            <a:avLst>
              <a:gd name="adj1" fmla="val -83367"/>
              <a:gd name="adj2" fmla="val 62039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種と用具は</a:t>
            </a:r>
            <a:endParaRPr kumimoji="1" lang="en-US" altLang="ja-JP" sz="2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2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岩手大学から</a:t>
            </a:r>
            <a:endParaRPr kumimoji="1" lang="en-US" altLang="ja-JP" sz="2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2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もらえます</a:t>
            </a:r>
          </a:p>
        </p:txBody>
      </p:sp>
    </p:spTree>
    <p:extLst>
      <p:ext uri="{BB962C8B-B14F-4D97-AF65-F5344CB8AC3E}">
        <p14:creationId xmlns:p14="http://schemas.microsoft.com/office/powerpoint/2010/main" val="22925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41FCC35-4DC4-4D11-B11F-554477A0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2163762"/>
          </a:xfrm>
        </p:spPr>
        <p:txBody>
          <a:bodyPr/>
          <a:lstStyle/>
          <a:p>
            <a:r>
              <a:rPr lang="ja-JP" altLang="en-US" dirty="0"/>
              <a:t>①水やりなどのお世話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en-US" sz="3600" dirty="0"/>
              <a:t>（追肥、誘引、わき芽とりなど）</a:t>
            </a:r>
            <a:endParaRPr lang="ja-JP" altLang="en-US" dirty="0"/>
          </a:p>
        </p:txBody>
      </p:sp>
      <p:pic>
        <p:nvPicPr>
          <p:cNvPr id="53" name="Picture 250">
            <a:extLst>
              <a:ext uri="{FF2B5EF4-FFF2-40B4-BE49-F238E27FC236}">
                <a16:creationId xmlns:a16="http://schemas.microsoft.com/office/drawing/2014/main" id="{1A60AAB5-F198-49B4-8564-ACB67A2D6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3766" y="2828925"/>
            <a:ext cx="2282825" cy="1971675"/>
          </a:xfrm>
          <a:prstGeom prst="rect">
            <a:avLst/>
          </a:prstGeom>
        </p:spPr>
      </p:pic>
      <p:pic>
        <p:nvPicPr>
          <p:cNvPr id="54" name="Picture 395">
            <a:extLst>
              <a:ext uri="{FF2B5EF4-FFF2-40B4-BE49-F238E27FC236}">
                <a16:creationId xmlns:a16="http://schemas.microsoft.com/office/drawing/2014/main" id="{9E550702-46D5-4CF2-BFC0-CA199AAA6CE4}"/>
              </a:ext>
            </a:extLst>
          </p:cNvPr>
          <p:cNvPicPr/>
          <p:nvPr/>
        </p:nvPicPr>
        <p:blipFill rotWithShape="1">
          <a:blip r:embed="rId3"/>
          <a:srcRect l="33538" t="-1" r="-44" b="2619"/>
          <a:stretch/>
        </p:blipFill>
        <p:spPr>
          <a:xfrm>
            <a:off x="3494398" y="2828925"/>
            <a:ext cx="5026025" cy="3686175"/>
          </a:xfrm>
          <a:prstGeom prst="rect">
            <a:avLst/>
          </a:prstGeom>
        </p:spPr>
      </p:pic>
      <p:sp>
        <p:nvSpPr>
          <p:cNvPr id="56" name="矢印: 下 55">
            <a:extLst>
              <a:ext uri="{FF2B5EF4-FFF2-40B4-BE49-F238E27FC236}">
                <a16:creationId xmlns:a16="http://schemas.microsoft.com/office/drawing/2014/main" id="{019C2D58-9F6F-475F-B1BA-0F4C03496A6C}"/>
              </a:ext>
            </a:extLst>
          </p:cNvPr>
          <p:cNvSpPr/>
          <p:nvPr/>
        </p:nvSpPr>
        <p:spPr>
          <a:xfrm rot="2931985">
            <a:off x="2579128" y="1998571"/>
            <a:ext cx="384058" cy="63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44A8CEEC-BD3F-4A21-BCC2-CEF22BB4A5B7}"/>
              </a:ext>
            </a:extLst>
          </p:cNvPr>
          <p:cNvSpPr/>
          <p:nvPr/>
        </p:nvSpPr>
        <p:spPr>
          <a:xfrm rot="19521545">
            <a:off x="5545964" y="2037321"/>
            <a:ext cx="417324" cy="728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229</Words>
  <Application>Microsoft Office PowerPoint</Application>
  <PresentationFormat>画面に合わせる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HGS創英角ﾎﾟｯﾌﾟ体</vt:lpstr>
      <vt:lpstr>HG丸ｺﾞｼｯｸM-PRO</vt:lpstr>
      <vt:lpstr>HG創英角ﾎﾟｯﾌﾟ体</vt:lpstr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ミニトマトで 遺伝（いでん）のきまりを 見つけよう！</vt:lpstr>
      <vt:lpstr>遺伝（いでん）とは？</vt:lpstr>
      <vt:lpstr>PowerPoint プレゼンテーション</vt:lpstr>
      <vt:lpstr>それじゃあトマトは？</vt:lpstr>
      <vt:lpstr>PowerPoint プレゼンテーション</vt:lpstr>
      <vt:lpstr>みんなの予想は何色？</vt:lpstr>
      <vt:lpstr>「遺伝のきまり」はあるかな？</vt:lpstr>
      <vt:lpstr>実際にやること</vt:lpstr>
      <vt:lpstr>①水やりなどのお世話 　（追肥、誘引、わき芽とりなど）</vt:lpstr>
      <vt:lpstr>②観察 　・葉の形と色 　・実の色</vt:lpstr>
      <vt:lpstr>③食べる  観察が終わったら、おいしく食べてください！ 用具も返さなくていいです！ 　</vt:lpstr>
      <vt:lpstr> 岩手大学の 「特別研究員証(仮)」  がもらえます！！  　　みんなも研究に 　　参加してみよう！！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ミニトマトで観察する メンデル遺伝</dc:title>
  <dc:creator>岡部 由梨子</dc:creator>
  <cp:lastModifiedBy>Administrator</cp:lastModifiedBy>
  <cp:revision>18</cp:revision>
  <dcterms:created xsi:type="dcterms:W3CDTF">2020-06-02T12:50:41Z</dcterms:created>
  <dcterms:modified xsi:type="dcterms:W3CDTF">2020-07-20T07:27:54Z</dcterms:modified>
</cp:coreProperties>
</file>